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59" r:id="rId4"/>
    <p:sldId id="305" r:id="rId5"/>
    <p:sldId id="308" r:id="rId6"/>
    <p:sldId id="260" r:id="rId7"/>
    <p:sldId id="275" r:id="rId8"/>
    <p:sldId id="276" r:id="rId9"/>
    <p:sldId id="273" r:id="rId10"/>
    <p:sldId id="277" r:id="rId11"/>
    <p:sldId id="278" r:id="rId12"/>
    <p:sldId id="279" r:id="rId13"/>
    <p:sldId id="303" r:id="rId14"/>
    <p:sldId id="304" r:id="rId15"/>
    <p:sldId id="274" r:id="rId16"/>
    <p:sldId id="280" r:id="rId17"/>
    <p:sldId id="281" r:id="rId18"/>
    <p:sldId id="282" r:id="rId19"/>
    <p:sldId id="261" r:id="rId20"/>
    <p:sldId id="283" r:id="rId21"/>
    <p:sldId id="284" r:id="rId22"/>
    <p:sldId id="286" r:id="rId23"/>
    <p:sldId id="285" r:id="rId24"/>
    <p:sldId id="287" r:id="rId25"/>
    <p:sldId id="309" r:id="rId26"/>
    <p:sldId id="262" r:id="rId27"/>
    <p:sldId id="292" r:id="rId28"/>
    <p:sldId id="293" r:id="rId29"/>
    <p:sldId id="290" r:id="rId30"/>
    <p:sldId id="291" r:id="rId31"/>
    <p:sldId id="294" r:id="rId32"/>
    <p:sldId id="296" r:id="rId33"/>
    <p:sldId id="295" r:id="rId34"/>
    <p:sldId id="263" r:id="rId35"/>
    <p:sldId id="297" r:id="rId36"/>
    <p:sldId id="298" r:id="rId37"/>
    <p:sldId id="299" r:id="rId38"/>
    <p:sldId id="300" r:id="rId39"/>
    <p:sldId id="301" r:id="rId40"/>
    <p:sldId id="306" r:id="rId41"/>
    <p:sldId id="307" r:id="rId42"/>
    <p:sldId id="30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8FFB8-9553-4D3A-90FA-D99FE1B5A5C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C38B5-EFA5-4E3F-BB3E-F6943B6D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C38B5-EFA5-4E3F-BB3E-F6943B6D3BF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9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96BB3-F8C8-B2ED-355A-4BD8D3B56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DD7AB-D082-83A3-75CC-E772A5036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C71E2-D36B-73F4-EB85-B53D91D7B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C054-1775-4133-B1A1-CBDAA4BD383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AE6F1-A6B2-A245-D501-F17526964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E2994-D6A6-A115-1480-44CBC144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09F1-C372-4884-9BF3-D6C70B8D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8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3209D-1955-7774-F61D-FADA4D096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C02D9C-B99F-4600-E12C-BF5A609DB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17CC5-0D19-D06C-6F55-BDD208BDA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C054-1775-4133-B1A1-CBDAA4BD383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FE98C-A0ED-798D-FFD2-E1FABB42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18F80-9D80-4443-64BC-3E9916F20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09F1-C372-4884-9BF3-D6C70B8D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5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05AFE9-3A0E-D0E0-86D7-259D094F5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BF07F-49C2-BFDB-4DC2-9FA3CA2EC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EE0CA-C77C-B72D-E0C5-3CB9AE00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C054-1775-4133-B1A1-CBDAA4BD383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2A771-F61F-0476-7C2B-39FE4915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A0861-EFD4-DDE3-5E9F-07B867E9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09F1-C372-4884-9BF3-D6C70B8D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7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6E9F3-6675-D543-014D-D2C20A58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8DE16-A5E8-6368-DD20-D0EEC02DA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7C46-7151-7824-0D9F-07379E9E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C054-1775-4133-B1A1-CBDAA4BD383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C54A6-4718-D05A-3190-99D6F010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9EE43-8B73-A881-8C19-B44871F2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09F1-C372-4884-9BF3-D6C70B8D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4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6C73-DD37-0E97-C9AD-FA798591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AAF9-4BD3-0816-016A-EE2A28C90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FD1C9-7B68-192A-3B31-47146E25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C054-1775-4133-B1A1-CBDAA4BD383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0E5F1-A051-98F8-A46C-76356B11D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1A322-B5DC-D3F9-0395-DB69288F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09F1-C372-4884-9BF3-D6C70B8D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6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55972-332E-CAB4-5085-DBBF18627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8C555-99DE-9AFA-7D87-2127111F0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24BFA-D7CB-9105-E306-6BA93B2E1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0C3C7-A307-D2C1-A413-0477FECC2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C054-1775-4133-B1A1-CBDAA4BD383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4B2EF-63D7-8DFF-7A70-29871C0F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58FFB-7AA4-881F-B101-C4D6EC27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09F1-C372-4884-9BF3-D6C70B8D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7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48B93-35AC-B1BB-0DBD-6D763279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DF3AD-0EB8-FCF8-35FC-487643B4D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40704-3702-C108-6F6E-12688BB9C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3A198E-248B-96C6-32FF-41C95B277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C7F366-AF8A-F2E0-17FA-454098E21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4CB527-14C3-6BAA-58FE-A778BD477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C054-1775-4133-B1A1-CBDAA4BD383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EE6F05-1002-B863-5C97-49A5479D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FDE72-97E4-F24C-FDF9-C07CE905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09F1-C372-4884-9BF3-D6C70B8D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9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78D9B-E601-4111-A66F-1D07C89F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246B76-546F-2552-A466-8ECAF9840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C054-1775-4133-B1A1-CBDAA4BD383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FD004-801C-06C7-0072-3BB30B25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41654-FDDE-16FE-25D4-624C5078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09F1-C372-4884-9BF3-D6C70B8D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6DF17C-65FC-B75F-CF66-05D2772D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C054-1775-4133-B1A1-CBDAA4BD383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320BE7-D557-A06A-9958-568DDBA5F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CEEFD-146D-243F-4DD8-C6130B20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09F1-C372-4884-9BF3-D6C70B8D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65FC-618B-AA58-32A7-714CE714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A7CF0-87DD-0853-0C19-A2B02F3BE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1A29E-5816-13BC-B0E0-4389F28F8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DCC5D-223F-AAF6-E1A5-95129E75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C054-1775-4133-B1A1-CBDAA4BD383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93FFB-DDBB-2BB3-ABC9-579DB412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9C226-A649-9FF2-7812-85816C0C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09F1-C372-4884-9BF3-D6C70B8D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4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4475E-E46A-D738-42BA-856129B8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5F852-6872-ACCB-F5B0-029967DAA7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8C018-B728-4066-EAA3-BA6232D47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2367E-BB65-F8C8-6AA9-8771C63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C054-1775-4133-B1A1-CBDAA4BD383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ADF83-5CDE-6D98-E21F-66C262E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F3FE2-4B84-3261-F492-650C2A1A4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09F1-C372-4884-9BF3-D6C70B8D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0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EA2A12-D226-26A4-2EC0-F9C21DAE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C3AE3-8596-6530-DDDF-D2AE32321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6FAB5-54B9-7D49-F0A9-37244E866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ADC054-1775-4133-B1A1-CBDAA4BD383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933AA-494F-9569-1C95-E2BD72DF3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12626-27C7-B27E-D517-7336FD0AF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A209F1-C372-4884-9BF3-D6C70B8D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6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fasttigers.com/newparents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F9621B-CA87-FB2F-EA54-B719DD3F8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62" y="1746788"/>
            <a:ext cx="5086366" cy="51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335B5B-B77E-8AAA-3F21-DBBDEFC2A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1030"/>
            <a:ext cx="6915613" cy="473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4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Team Unify -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Swimmer Commitment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F2A752-1472-AD14-D8E1-0071C8103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17" y="1798902"/>
            <a:ext cx="10702565" cy="392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2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Team Unify -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Swimmer Commitment – Before you can choose events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AD76D6-E1C8-74B9-561A-52D5CB5C2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0163"/>
            <a:ext cx="12192000" cy="171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828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00A43-AB95-253A-4ED7-1EE71F8A8C5D}"/>
              </a:ext>
            </a:extLst>
          </p:cNvPr>
          <p:cNvSpPr txBox="1"/>
          <p:nvPr/>
        </p:nvSpPr>
        <p:spPr>
          <a:xfrm>
            <a:off x="716436" y="791851"/>
            <a:ext cx="111136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Team Unify -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Swimmer Commitment – While you can choose events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8C91D945-5C52-C2AF-4651-3E1D02C7C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9" y="1584695"/>
            <a:ext cx="10199802" cy="543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96E7C0-3BF4-DE32-EECA-478C3AB3B331}"/>
              </a:ext>
            </a:extLst>
          </p:cNvPr>
          <p:cNvSpPr txBox="1"/>
          <p:nvPr/>
        </p:nvSpPr>
        <p:spPr>
          <a:xfrm>
            <a:off x="6868507" y="1584695"/>
            <a:ext cx="514251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5555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Prelim./Final Session – max 3 events per 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Timed Finals – max 6 per day. Often limited to 4 or 5</a:t>
            </a:r>
          </a:p>
        </p:txBody>
      </p:sp>
    </p:spTree>
    <p:extLst>
      <p:ext uri="{BB962C8B-B14F-4D97-AF65-F5344CB8AC3E}">
        <p14:creationId xmlns:p14="http://schemas.microsoft.com/office/powerpoint/2010/main" val="239213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Team Unify -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Event Support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TC1, TC2 &amp; TC3 – 2/3 shifts per Event Support Meet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All other Groups – 2/4 shifts per Event Support Meet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If multiple swimmers – larger of two groups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Unavailable to Work- $25/session for 3 sessions, then $50/session for 3 sessions and then $75. All based on “per season”.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$75/session if “No Show” or not signed up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Fast Fridays are on “Volunteer” basis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We always need help!</a:t>
            </a:r>
          </a:p>
        </p:txBody>
      </p:sp>
    </p:spTree>
    <p:extLst>
      <p:ext uri="{BB962C8B-B14F-4D97-AF65-F5344CB8AC3E}">
        <p14:creationId xmlns:p14="http://schemas.microsoft.com/office/powerpoint/2010/main" val="1064763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DDD0EE-0D96-245C-01B5-DF0C02089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4403"/>
            <a:ext cx="6900081" cy="5083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Team Unify -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Event Support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6F1F18-6147-F22B-986C-58047795D1ED}"/>
              </a:ext>
            </a:extLst>
          </p:cNvPr>
          <p:cNvSpPr/>
          <p:nvPr/>
        </p:nvSpPr>
        <p:spPr>
          <a:xfrm>
            <a:off x="84841" y="2318994"/>
            <a:ext cx="6513922" cy="1572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1B3B4-5717-6802-6CD5-EF8C2CC5D93D}"/>
              </a:ext>
            </a:extLst>
          </p:cNvPr>
          <p:cNvSpPr/>
          <p:nvPr/>
        </p:nvSpPr>
        <p:spPr>
          <a:xfrm>
            <a:off x="84841" y="2534814"/>
            <a:ext cx="6513922" cy="1572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8C9714-5745-EE9D-FBE0-7B64EDC8A793}"/>
              </a:ext>
            </a:extLst>
          </p:cNvPr>
          <p:cNvSpPr/>
          <p:nvPr/>
        </p:nvSpPr>
        <p:spPr>
          <a:xfrm>
            <a:off x="84841" y="6484645"/>
            <a:ext cx="6513922" cy="1572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E8271-DFAD-2CB5-74E9-DDE71ADDF927}"/>
              </a:ext>
            </a:extLst>
          </p:cNvPr>
          <p:cNvSpPr txBox="1"/>
          <p:nvPr/>
        </p:nvSpPr>
        <p:spPr>
          <a:xfrm>
            <a:off x="7899662" y="2111604"/>
            <a:ext cx="3629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Good Beginner spots</a:t>
            </a:r>
          </a:p>
          <a:p>
            <a:r>
              <a:rPr lang="en-US" dirty="0"/>
              <a:t>Always need Help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D3E0AF-473C-1AAE-7BFC-61F2EF06345A}"/>
              </a:ext>
            </a:extLst>
          </p:cNvPr>
          <p:cNvSpPr/>
          <p:nvPr/>
        </p:nvSpPr>
        <p:spPr>
          <a:xfrm>
            <a:off x="7560297" y="2318994"/>
            <a:ext cx="339365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15E644-D345-190C-2337-6EE55984BC12}"/>
              </a:ext>
            </a:extLst>
          </p:cNvPr>
          <p:cNvSpPr/>
          <p:nvPr/>
        </p:nvSpPr>
        <p:spPr>
          <a:xfrm>
            <a:off x="7560297" y="2549243"/>
            <a:ext cx="339365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F14E71-F463-EE71-7FCE-E39A21935C68}"/>
              </a:ext>
            </a:extLst>
          </p:cNvPr>
          <p:cNvSpPr/>
          <p:nvPr/>
        </p:nvSpPr>
        <p:spPr>
          <a:xfrm>
            <a:off x="84841" y="5978323"/>
            <a:ext cx="6513922" cy="1572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933640-A1FE-CB0C-DDC6-C37A02AE4A83}"/>
              </a:ext>
            </a:extLst>
          </p:cNvPr>
          <p:cNvSpPr/>
          <p:nvPr/>
        </p:nvSpPr>
        <p:spPr>
          <a:xfrm>
            <a:off x="84841" y="2787975"/>
            <a:ext cx="6513922" cy="1572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41C87F-23AF-81E6-F14B-4712ADA014AB}"/>
              </a:ext>
            </a:extLst>
          </p:cNvPr>
          <p:cNvSpPr/>
          <p:nvPr/>
        </p:nvSpPr>
        <p:spPr>
          <a:xfrm>
            <a:off x="84841" y="3293897"/>
            <a:ext cx="6513922" cy="1572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E7A500-A9E8-0983-24F1-1F2AE8E33F21}"/>
              </a:ext>
            </a:extLst>
          </p:cNvPr>
          <p:cNvSpPr/>
          <p:nvPr/>
        </p:nvSpPr>
        <p:spPr>
          <a:xfrm>
            <a:off x="84841" y="4745624"/>
            <a:ext cx="6513922" cy="1572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E37613-E5E7-4B49-456F-3C1F6223B903}"/>
              </a:ext>
            </a:extLst>
          </p:cNvPr>
          <p:cNvSpPr/>
          <p:nvPr/>
        </p:nvSpPr>
        <p:spPr>
          <a:xfrm>
            <a:off x="84841" y="4998785"/>
            <a:ext cx="6513922" cy="1572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B17AD5-6EA8-47CF-C2BA-F20B70059DA8}"/>
              </a:ext>
            </a:extLst>
          </p:cNvPr>
          <p:cNvSpPr/>
          <p:nvPr/>
        </p:nvSpPr>
        <p:spPr>
          <a:xfrm>
            <a:off x="84841" y="6231484"/>
            <a:ext cx="6513922" cy="1572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4D2189-2FA0-0B01-F789-F707DACE7B7B}"/>
              </a:ext>
            </a:extLst>
          </p:cNvPr>
          <p:cNvSpPr/>
          <p:nvPr/>
        </p:nvSpPr>
        <p:spPr>
          <a:xfrm>
            <a:off x="84841" y="3526110"/>
            <a:ext cx="6513922" cy="1572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0FC756-9DA6-A7C2-3E81-8A9EC619D724}"/>
              </a:ext>
            </a:extLst>
          </p:cNvPr>
          <p:cNvSpPr/>
          <p:nvPr/>
        </p:nvSpPr>
        <p:spPr>
          <a:xfrm>
            <a:off x="84841" y="3773002"/>
            <a:ext cx="6513922" cy="1572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60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Team Unify -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Event Support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A0768-08E7-1C89-34CA-1CFE65421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36" y="1960177"/>
            <a:ext cx="9986128" cy="379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83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Team Unify -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Event Support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B98F6B-76CD-A1BD-33A3-EA73DD53C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837" y="1931680"/>
            <a:ext cx="7774433" cy="492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3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Team Unify -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Event Support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282775-798B-3E0B-5815-E40CC6CBE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80" y="1684403"/>
            <a:ext cx="8001178" cy="501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41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Team Unify -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Event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It doesn’t just have to be parents. Family, Friends, Siblings (14+)…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50F81E-CFE2-D6A2-8AB2-1A1CF3BF1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38" y="2182403"/>
            <a:ext cx="79914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66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On Deck -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Download the “</a:t>
            </a:r>
            <a:r>
              <a:rPr lang="en-US" sz="2400" dirty="0" err="1">
                <a:solidFill>
                  <a:srgbClr val="555555"/>
                </a:solidFill>
              </a:rPr>
              <a:t>OnDeck</a:t>
            </a:r>
            <a:r>
              <a:rPr lang="en-US" sz="2400" dirty="0">
                <a:solidFill>
                  <a:srgbClr val="555555"/>
                </a:solidFill>
              </a:rPr>
              <a:t>” App</a:t>
            </a:r>
          </a:p>
          <a:p>
            <a:pPr lvl="2"/>
            <a:endParaRPr lang="en-US" sz="2000" dirty="0">
              <a:solidFill>
                <a:srgbClr val="555555"/>
              </a:solidFill>
            </a:endParaRPr>
          </a:p>
        </p:txBody>
      </p:sp>
      <p:pic>
        <p:nvPicPr>
          <p:cNvPr id="2050" name="B6E28296-5F8B-499C-83F8-8FEED3D92672" descr="Screenshot 2024-07-26 at 5.16.11 AM.jpeg">
            <a:extLst>
              <a:ext uri="{FF2B5EF4-FFF2-40B4-BE49-F238E27FC236}">
                <a16:creationId xmlns:a16="http://schemas.microsoft.com/office/drawing/2014/main" id="{569C46DE-2489-9F65-509E-BCF9667D4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23" y="901820"/>
            <a:ext cx="2575750" cy="563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EEAC14-BF38-2F79-FF02-EEE1E59A47AF}"/>
              </a:ext>
            </a:extLst>
          </p:cNvPr>
          <p:cNvSpPr/>
          <p:nvPr/>
        </p:nvSpPr>
        <p:spPr>
          <a:xfrm>
            <a:off x="6273242" y="1583703"/>
            <a:ext cx="3162989" cy="830997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4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8DB0F4-B621-C114-C868-27013924708D}"/>
              </a:ext>
            </a:extLst>
          </p:cNvPr>
          <p:cNvSpPr txBox="1"/>
          <p:nvPr/>
        </p:nvSpPr>
        <p:spPr>
          <a:xfrm>
            <a:off x="744717" y="961533"/>
            <a:ext cx="107371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Information Distribution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Coach Keller’s E-mail is the best source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Team Website – still working through kinks - </a:t>
            </a:r>
            <a:r>
              <a:rPr lang="en-US" sz="2400" dirty="0">
                <a:hlinkClick r:id="rId2"/>
              </a:rPr>
              <a:t>https://www.fasttigers.com/newparents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Reaching out to Coaches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Reaching out to the Board (wolfts10@hotmail.com) </a:t>
            </a:r>
          </a:p>
        </p:txBody>
      </p:sp>
      <p:pic>
        <p:nvPicPr>
          <p:cNvPr id="4" name="Picture 3" descr="A logo for a sports team&#10;&#10;Description automatically generated">
            <a:extLst>
              <a:ext uri="{FF2B5EF4-FFF2-40B4-BE49-F238E27FC236}">
                <a16:creationId xmlns:a16="http://schemas.microsoft.com/office/drawing/2014/main" id="{D692AA2A-5E3F-C5F2-5EB3-265567E45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06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On Deck -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Meet Letter</a:t>
            </a:r>
          </a:p>
          <a:p>
            <a:pPr lvl="2"/>
            <a:endParaRPr lang="en-US" sz="2000" dirty="0">
              <a:solidFill>
                <a:srgbClr val="555555"/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4EFF718-C08A-926B-B18D-50980EADF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6" y="1739309"/>
            <a:ext cx="354330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C222F102-1D39-9539-5FD8-AF37CD476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039" y="1845410"/>
            <a:ext cx="2790825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1C58A88F-3A0A-D55D-2F95-22645D120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864" y="1880032"/>
            <a:ext cx="287655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02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On Deck -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Swimmer Commitment</a:t>
            </a:r>
          </a:p>
          <a:p>
            <a:pPr lvl="2"/>
            <a:endParaRPr lang="en-US" sz="2000" dirty="0">
              <a:solidFill>
                <a:srgbClr val="55555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9A6EF-8F56-5682-6C8C-BB7C6C824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6" y="1739309"/>
            <a:ext cx="354330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B21B74E-4E00-5EDF-059D-2266349EE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14" y="1805983"/>
            <a:ext cx="2790825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98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On Deck -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Swimmer Commitment</a:t>
            </a:r>
          </a:p>
          <a:p>
            <a:pPr lvl="2"/>
            <a:endParaRPr lang="en-US" sz="2000" dirty="0">
              <a:solidFill>
                <a:srgbClr val="555555"/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DAC011FA-2B1A-BF8F-79D2-3BB0BDF5A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85" y="1762812"/>
            <a:ext cx="5253597" cy="500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553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On Deck -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Event Support</a:t>
            </a:r>
          </a:p>
          <a:p>
            <a:pPr lvl="2"/>
            <a:endParaRPr lang="en-US" sz="2000" dirty="0">
              <a:solidFill>
                <a:srgbClr val="555555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F8498A1-BEE2-471D-250F-9F5472C9D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6" y="1622848"/>
            <a:ext cx="356235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338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On Deck -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Event Support</a:t>
            </a:r>
          </a:p>
          <a:p>
            <a:pPr lvl="2"/>
            <a:endParaRPr lang="en-US" sz="2000" dirty="0">
              <a:solidFill>
                <a:srgbClr val="555555"/>
              </a:solidFill>
            </a:endParaRPr>
          </a:p>
        </p:txBody>
      </p:sp>
      <p:pic>
        <p:nvPicPr>
          <p:cNvPr id="2057" name="Picture 9">
            <a:extLst>
              <a:ext uri="{FF2B5EF4-FFF2-40B4-BE49-F238E27FC236}">
                <a16:creationId xmlns:a16="http://schemas.microsoft.com/office/drawing/2014/main" id="{6FF36692-88F9-C7E4-F279-60D60F2A8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512"/>
            <a:ext cx="3867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>
            <a:extLst>
              <a:ext uri="{FF2B5EF4-FFF2-40B4-BE49-F238E27FC236}">
                <a16:creationId xmlns:a16="http://schemas.microsoft.com/office/drawing/2014/main" id="{BB776C83-DA00-6BE2-0449-D12B2CEC8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991" y="1622848"/>
            <a:ext cx="3747012" cy="523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81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On Deck -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Event Support</a:t>
            </a:r>
          </a:p>
          <a:p>
            <a:pPr lvl="2"/>
            <a:endParaRPr lang="en-US" sz="2000" dirty="0">
              <a:solidFill>
                <a:srgbClr val="555555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087DD50-F77B-77F6-FB6B-64F06D599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0" b="17925"/>
          <a:stretch/>
        </p:blipFill>
        <p:spPr bwMode="auto">
          <a:xfrm>
            <a:off x="842766" y="1622848"/>
            <a:ext cx="2456615" cy="46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FDB1A95-7D33-01E6-B079-4B10E7648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22" y="1349237"/>
            <a:ext cx="3063594" cy="530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36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663647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Meet Mobile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Your best friend at a swim meet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I recommend the paid subscription, but don’t remember the limitations for the free subscription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This is where you will see the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Favorite your swimmers or their friends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Favorite Fishers Area Swimming Tigers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So much information on Meet Mobile. This will just be the basics.</a:t>
            </a:r>
          </a:p>
        </p:txBody>
      </p:sp>
      <p:pic>
        <p:nvPicPr>
          <p:cNvPr id="2" name="B6E28296-5F8B-499C-83F8-8FEED3D92672" descr="Screenshot 2024-07-26 at 5.16.11 AM.jpeg">
            <a:extLst>
              <a:ext uri="{FF2B5EF4-FFF2-40B4-BE49-F238E27FC236}">
                <a16:creationId xmlns:a16="http://schemas.microsoft.com/office/drawing/2014/main" id="{91E06EAB-99AA-B706-E0B0-0608D35CB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06" y="1075003"/>
            <a:ext cx="2575750" cy="563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F66CA4-EAE9-4884-85EB-36F1D872196E}"/>
              </a:ext>
            </a:extLst>
          </p:cNvPr>
          <p:cNvSpPr/>
          <p:nvPr/>
        </p:nvSpPr>
        <p:spPr>
          <a:xfrm>
            <a:off x="6962786" y="2774981"/>
            <a:ext cx="3162989" cy="830997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06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Meet Mobile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Find your Swimmer</a:t>
            </a:r>
          </a:p>
          <a:p>
            <a:pPr lvl="2"/>
            <a:endParaRPr lang="en-US" sz="2000" dirty="0">
              <a:solidFill>
                <a:srgbClr val="555555"/>
              </a:solidFill>
            </a:endParaRP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D070125F-DD4E-839A-A5DC-C090B7D39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0" y="1861551"/>
            <a:ext cx="2943225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>
            <a:extLst>
              <a:ext uri="{FF2B5EF4-FFF2-40B4-BE49-F238E27FC236}">
                <a16:creationId xmlns:a16="http://schemas.microsoft.com/office/drawing/2014/main" id="{D47B3804-FB02-8C0A-6C5E-EE1940904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57" y="1861549"/>
            <a:ext cx="3267075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48C78B2-D2F5-91A2-4690-AAFFE6774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074" y="1861548"/>
            <a:ext cx="3400425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61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Meet Mobile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Find your Swimmer</a:t>
            </a:r>
          </a:p>
          <a:p>
            <a:pPr lvl="2"/>
            <a:endParaRPr lang="en-US" sz="2000" dirty="0">
              <a:solidFill>
                <a:srgbClr val="555555"/>
              </a:solidFill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D3E03454-1882-E65F-194E-D6370A6B3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655" y="1866900"/>
            <a:ext cx="3400425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63CCA75D-986F-3B6F-EB31-C25E5A088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207" y="1866900"/>
            <a:ext cx="3400425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405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Meet Mobile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Meets</a:t>
            </a:r>
          </a:p>
          <a:p>
            <a:pPr lvl="2"/>
            <a:endParaRPr lang="en-US" sz="2000" dirty="0">
              <a:solidFill>
                <a:srgbClr val="555555"/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FFD0D4B-8143-DE66-4D2D-F0BB61E70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6" y="1862138"/>
            <a:ext cx="3400425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8214C21D-F557-06EE-8543-F0A9CA383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86" y="1843088"/>
            <a:ext cx="3495675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954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Swimming Season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Offered 52 weeks a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Short Course Yards Season (SCY): September – March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Long Course Meter Season (LCM): April – August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FAST Fridays – Intersquad Meets – Mostly “monthly” throughout the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Monster Splash – October </a:t>
            </a:r>
            <a:r>
              <a:rPr lang="en-US" sz="2400" b="1" dirty="0">
                <a:solidFill>
                  <a:srgbClr val="555555"/>
                </a:solidFill>
              </a:rPr>
              <a:t>(Event Support)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Travel Meet – Early November (HS Season)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Santa Claus Invitation – December </a:t>
            </a:r>
            <a:r>
              <a:rPr lang="en-US" sz="2400" b="1" dirty="0">
                <a:solidFill>
                  <a:srgbClr val="555555"/>
                </a:solidFill>
              </a:rPr>
              <a:t>(Event Support)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555555"/>
                </a:solidFill>
              </a:rPr>
              <a:t>Mudsock</a:t>
            </a:r>
            <a:r>
              <a:rPr lang="en-US" sz="2400" dirty="0">
                <a:solidFill>
                  <a:srgbClr val="555555"/>
                </a:solidFill>
              </a:rPr>
              <a:t> Invitational – January </a:t>
            </a:r>
            <a:r>
              <a:rPr lang="en-US" sz="2400" b="1" dirty="0">
                <a:solidFill>
                  <a:srgbClr val="555555"/>
                </a:solidFill>
              </a:rPr>
              <a:t>(Event Support)</a:t>
            </a:r>
            <a:endParaRPr lang="en-US" sz="2400" dirty="0">
              <a:solidFill>
                <a:srgbClr val="55555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Travel Meet – February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Championship Season – March </a:t>
            </a:r>
            <a:r>
              <a:rPr lang="en-US" sz="2400" b="1" dirty="0">
                <a:solidFill>
                  <a:srgbClr val="555555"/>
                </a:solidFill>
              </a:rPr>
              <a:t>(Event Support – Even Years)</a:t>
            </a:r>
            <a:endParaRPr lang="en-US" sz="2400" dirty="0">
              <a:solidFill>
                <a:srgbClr val="55555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FAST 500 (LCM) – May </a:t>
            </a:r>
            <a:r>
              <a:rPr lang="en-US" sz="2400" b="1" dirty="0">
                <a:solidFill>
                  <a:srgbClr val="555555"/>
                </a:solidFill>
              </a:rPr>
              <a:t>(Event Support)</a:t>
            </a:r>
            <a:endParaRPr lang="en-US" sz="2400" dirty="0">
              <a:solidFill>
                <a:srgbClr val="55555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Summer Jam (LCM) – June </a:t>
            </a:r>
            <a:r>
              <a:rPr lang="en-US" sz="2400" b="1" dirty="0">
                <a:solidFill>
                  <a:srgbClr val="555555"/>
                </a:solidFill>
              </a:rPr>
              <a:t>(Event Support)</a:t>
            </a:r>
            <a:endParaRPr lang="en-US" sz="2400" dirty="0">
              <a:solidFill>
                <a:srgbClr val="55555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Travel Meet (LCM) (Noblesville) – July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Championship Season (LCM) – July/August</a:t>
            </a:r>
            <a:endParaRPr lang="en-US" sz="2000" dirty="0">
              <a:solidFill>
                <a:srgbClr val="5555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74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Meet Mobile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Meets</a:t>
            </a:r>
          </a:p>
          <a:p>
            <a:pPr lvl="2"/>
            <a:endParaRPr lang="en-US" sz="2000" dirty="0">
              <a:solidFill>
                <a:srgbClr val="555555"/>
              </a:solidFill>
            </a:endParaRPr>
          </a:p>
        </p:txBody>
      </p:sp>
      <p:pic>
        <p:nvPicPr>
          <p:cNvPr id="7175" name="98B26762-8C5A-43EC-8FE4-7DA8FEA3C453" descr="Screenshot 2024-07-26 at 5.43.59 AM.jpeg">
            <a:extLst>
              <a:ext uri="{FF2B5EF4-FFF2-40B4-BE49-F238E27FC236}">
                <a16:creationId xmlns:a16="http://schemas.microsoft.com/office/drawing/2014/main" id="{E0452DC1-60EC-46E5-E5C0-16E2A24C6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599" y="1992180"/>
            <a:ext cx="2244445" cy="486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B0609E21-22C8-4A5F-F705-8F8249A80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90725"/>
            <a:ext cx="344805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98B26762-8C5A-43EC-8FE4-7DA8FEA3C453" descr="Screenshot 2024-07-26 at 5.43.59 AM.jpeg">
            <a:extLst>
              <a:ext uri="{FF2B5EF4-FFF2-40B4-BE49-F238E27FC236}">
                <a16:creationId xmlns:a16="http://schemas.microsoft.com/office/drawing/2014/main" id="{C2A4D42D-AB91-19CF-D55E-E7356B5B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204" y="1990725"/>
            <a:ext cx="2244445" cy="486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873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pic>
        <p:nvPicPr>
          <p:cNvPr id="15364" name="Picture 4" descr="2018-19 National Meet Standards ...">
            <a:extLst>
              <a:ext uri="{FF2B5EF4-FFF2-40B4-BE49-F238E27FC236}">
                <a16:creationId xmlns:a16="http://schemas.microsoft.com/office/drawing/2014/main" id="{1B2DEDE2-FDC9-6BAD-3B2A-43DBEE95B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62" y="2289829"/>
            <a:ext cx="5756114" cy="300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B2E1A5-EC69-C7F2-B309-6246B0EA68C3}"/>
              </a:ext>
            </a:extLst>
          </p:cNvPr>
          <p:cNvSpPr txBox="1"/>
          <p:nvPr/>
        </p:nvSpPr>
        <p:spPr>
          <a:xfrm>
            <a:off x="716436" y="791851"/>
            <a:ext cx="1111361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Championship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Will cover the bottom two levels of the pyramid – Age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Club Championship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SCY Divisionals Early March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FHS every other year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SCY State Championship – Following Weekend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At IUPUI Natatorium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Team Pasta Dinner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Secret </a:t>
            </a:r>
            <a:r>
              <a:rPr lang="en-US" sz="2400" dirty="0" err="1">
                <a:solidFill>
                  <a:srgbClr val="555555"/>
                </a:solidFill>
              </a:rPr>
              <a:t>Psycher</a:t>
            </a:r>
            <a:endParaRPr lang="en-US" sz="2400" dirty="0">
              <a:solidFill>
                <a:srgbClr val="555555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Championship Team Shirt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555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9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pic>
        <p:nvPicPr>
          <p:cNvPr id="15364" name="Picture 4" descr="2018-19 National Meet Standards ...">
            <a:extLst>
              <a:ext uri="{FF2B5EF4-FFF2-40B4-BE49-F238E27FC236}">
                <a16:creationId xmlns:a16="http://schemas.microsoft.com/office/drawing/2014/main" id="{1B2DEDE2-FDC9-6BAD-3B2A-43DBEE95B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62" y="2289829"/>
            <a:ext cx="5756114" cy="300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B2E1A5-EC69-C7F2-B309-6246B0EA68C3}"/>
              </a:ext>
            </a:extLst>
          </p:cNvPr>
          <p:cNvSpPr txBox="1"/>
          <p:nvPr/>
        </p:nvSpPr>
        <p:spPr>
          <a:xfrm>
            <a:off x="716436" y="791851"/>
            <a:ext cx="1111361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Championship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Will cover the bottom two levels of the pyramid – Age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Club Championship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LCM State Championship – Mid/Late July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At IUPUI Natatorium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LCM Divisionals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At Crawfordsville/Franklin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Not intuitive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Week or so after State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Swam in SCY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Team Pasta Dinner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Championship Team Shirt</a:t>
            </a:r>
          </a:p>
        </p:txBody>
      </p:sp>
    </p:spTree>
    <p:extLst>
      <p:ext uri="{BB962C8B-B14F-4D97-AF65-F5344CB8AC3E}">
        <p14:creationId xmlns:p14="http://schemas.microsoft.com/office/powerpoint/2010/main" val="3864201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pic>
        <p:nvPicPr>
          <p:cNvPr id="15364" name="Picture 4" descr="2018-19 National Meet Standards ...">
            <a:extLst>
              <a:ext uri="{FF2B5EF4-FFF2-40B4-BE49-F238E27FC236}">
                <a16:creationId xmlns:a16="http://schemas.microsoft.com/office/drawing/2014/main" id="{1B2DEDE2-FDC9-6BAD-3B2A-43DBEE95B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62" y="2289829"/>
            <a:ext cx="5756114" cy="300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B2E1A5-EC69-C7F2-B309-6246B0EA68C3}"/>
              </a:ext>
            </a:extLst>
          </p:cNvPr>
          <p:cNvSpPr txBox="1"/>
          <p:nvPr/>
        </p:nvSpPr>
        <p:spPr>
          <a:xfrm>
            <a:off x="716436" y="791851"/>
            <a:ext cx="1111361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Championship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Team Indiana Championships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Mid-States – Early January – Invitation Only – APPLY!!!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At IUPUI Natatorium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Team Indiana picks swimmer events to win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Zones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Elkhart, IN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Fargo, ND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Minneapolis, MN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Holland, MI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Etc.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555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02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Time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Fasttigers.com – Bottom of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5555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9D05D-B41E-014B-0B74-6170696CF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8738"/>
            <a:ext cx="9455085" cy="27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63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Time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5555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FA5058-7A22-2B61-7A92-BDABBCA91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97" y="1510416"/>
            <a:ext cx="9517962" cy="45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86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Time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State and Divisionals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Find your Age </a:t>
            </a:r>
            <a:r>
              <a:rPr lang="en-US" sz="2800" dirty="0">
                <a:solidFill>
                  <a:srgbClr val="555555"/>
                </a:solidFill>
                <a:sym typeface="Wingdings" panose="05000000000000000000" pitchFamily="2" charset="2"/>
              </a:rPr>
              <a:t> Find your Event  Find your Course (SCY, LCM..)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  <a:sym typeface="Wingdings" panose="05000000000000000000" pitchFamily="2" charset="2"/>
              </a:rPr>
              <a:t>SCY times qualify you for LCM Championship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  <a:sym typeface="Wingdings" panose="05000000000000000000" pitchFamily="2" charset="2"/>
              </a:rPr>
              <a:t>“Age-ups” can be rough. Stay positive</a:t>
            </a:r>
            <a:endParaRPr lang="en-US" sz="2800" dirty="0">
              <a:solidFill>
                <a:srgbClr val="55555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5555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B525F-86EB-7330-870E-5BBF19D93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5907"/>
            <a:ext cx="9802179" cy="324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06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4637989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Time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Zones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Find your Course </a:t>
            </a:r>
            <a:r>
              <a:rPr lang="en-US" sz="2800" dirty="0">
                <a:solidFill>
                  <a:srgbClr val="555555"/>
                </a:solidFill>
                <a:sym typeface="Wingdings" panose="05000000000000000000" pitchFamily="2" charset="2"/>
              </a:rPr>
              <a:t> Find your Age            Find your Event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AAA Times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Will get an e-mail in May/June to apply, but can apply all the way through LCM State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Swimmers pick Events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Can swim 3+ Events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555555"/>
              </a:solidFill>
              <a:sym typeface="Wingdings" panose="05000000000000000000" pitchFamily="2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55555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5555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5E3F4C-64E9-E6CA-AC3A-3239CF154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883" y="1039023"/>
            <a:ext cx="6789142" cy="459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69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IMX Scores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Numerical Way to evaluate overall swimmer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FAST uses it as one way to assign 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Need to swim each event at least once a season to get a score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At higher levels, can be used to get invitations to camps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Fasttigers.com – Bottom of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Not the “End all Be All” – Don’t sweat it</a:t>
            </a:r>
          </a:p>
          <a:p>
            <a:pPr lvl="2"/>
            <a:endParaRPr lang="en-US" sz="2000" dirty="0">
              <a:solidFill>
                <a:srgbClr val="55555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BF962D-8813-90CE-8203-85A094BF8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38" y="3662850"/>
            <a:ext cx="9751460" cy="282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958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IMX Scores</a:t>
            </a:r>
          </a:p>
          <a:p>
            <a:pPr lvl="2"/>
            <a:endParaRPr lang="en-US" sz="2000" dirty="0">
              <a:solidFill>
                <a:srgbClr val="555555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01F2FA-00A4-ADAE-6258-268F720EE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5603"/>
            <a:ext cx="12192000" cy="439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5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5555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9C648-0D12-DEF3-FE1E-56D5E9351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020" y="669956"/>
            <a:ext cx="3728576" cy="610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7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555555"/>
                </a:solidFill>
              </a:rPr>
              <a:t>Spiritwear</a:t>
            </a:r>
            <a:r>
              <a:rPr lang="en-US" sz="2800" dirty="0">
                <a:solidFill>
                  <a:srgbClr val="555555"/>
                </a:solidFill>
              </a:rPr>
              <a:t> - Swimmers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FAST issues red, gray, and black shirt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FAST issues 1 silicone and 1 latex cap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555555"/>
                </a:solidFill>
              </a:rPr>
              <a:t>Spiritwear</a:t>
            </a:r>
            <a:r>
              <a:rPr lang="en-US" sz="2800" dirty="0">
                <a:solidFill>
                  <a:srgbClr val="555555"/>
                </a:solidFill>
              </a:rPr>
              <a:t> – Parents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FAST issues 1 red shirt per parent/guardian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Elsmore sells “alternative” </a:t>
            </a:r>
            <a:r>
              <a:rPr lang="en-US" sz="2400" dirty="0" err="1">
                <a:solidFill>
                  <a:srgbClr val="555555"/>
                </a:solidFill>
              </a:rPr>
              <a:t>spiritwear</a:t>
            </a:r>
            <a:endParaRPr lang="en-US" sz="2400" dirty="0">
              <a:solidFill>
                <a:srgbClr val="555555"/>
              </a:solidFill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Opportunities to buy “Championship Shirts” in spring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55555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55555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5555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555555"/>
              </a:solidFill>
            </a:endParaRPr>
          </a:p>
          <a:p>
            <a:pPr lvl="2"/>
            <a:endParaRPr lang="en-US" sz="2000" dirty="0">
              <a:solidFill>
                <a:srgbClr val="5555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137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555555"/>
                </a:solidFill>
              </a:rPr>
              <a:t>Spiritwear</a:t>
            </a:r>
            <a:r>
              <a:rPr lang="en-US" sz="2800" dirty="0">
                <a:solidFill>
                  <a:srgbClr val="555555"/>
                </a:solidFill>
              </a:rPr>
              <a:t> – Parents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Elsmore Shop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55555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5555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555555"/>
              </a:solidFill>
            </a:endParaRPr>
          </a:p>
          <a:p>
            <a:pPr lvl="2"/>
            <a:endParaRPr lang="en-US" sz="2000" dirty="0">
              <a:solidFill>
                <a:srgbClr val="55555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E27051-1510-6033-BD90-71D295347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18" y="1802248"/>
            <a:ext cx="8790915" cy="49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124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BF586C-16B5-5F90-087D-DE81218D1CA9}"/>
              </a:ext>
            </a:extLst>
          </p:cNvPr>
          <p:cNvSpPr txBox="1"/>
          <p:nvPr/>
        </p:nvSpPr>
        <p:spPr>
          <a:xfrm>
            <a:off x="414778" y="2771480"/>
            <a:ext cx="11113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555555"/>
                </a:solidFill>
              </a:rPr>
              <a:t>QUESTIONS?</a:t>
            </a:r>
          </a:p>
          <a:p>
            <a:pPr lvl="2" algn="ctr"/>
            <a:endParaRPr lang="en-US" sz="4800" dirty="0">
              <a:solidFill>
                <a:srgbClr val="555555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0E329D-10B7-7CD3-6B8A-ED2ED7A95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8641"/>
            <a:ext cx="2805080" cy="281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for a sports team&#10;&#10;Description automatically generated">
            <a:extLst>
              <a:ext uri="{FF2B5EF4-FFF2-40B4-BE49-F238E27FC236}">
                <a16:creationId xmlns:a16="http://schemas.microsoft.com/office/drawing/2014/main" id="{90C3408F-5DE7-58E5-F4CF-8821D05C0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8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Team Unify - Meets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45B79E-11F2-5A5F-0A1B-A03F38143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238" y="918481"/>
            <a:ext cx="3838898" cy="572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7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Team Unify -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Meet Letter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B200CF-D659-73FB-93E3-49FA2C8EF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9957"/>
            <a:ext cx="12192000" cy="481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37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Team Unify -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Meet Letter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B9536B-357D-47F9-15C0-31EF81DFF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390" y="1722956"/>
            <a:ext cx="6819186" cy="513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3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48871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Team Unify -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Meet Letter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My girls like to get dropped off 15 minutes prior to Dynamics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6008C-7F3E-A4DA-40AB-6489C133A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96" y="1288477"/>
            <a:ext cx="3742743" cy="517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3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B4841-11B2-5063-5F57-0838E30BBE8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55555"/>
                </a:solidFill>
              </a:rPr>
              <a:t>NEW PARENT ORIENTATION</a:t>
            </a:r>
          </a:p>
        </p:txBody>
      </p:sp>
      <p:pic>
        <p:nvPicPr>
          <p:cNvPr id="3" name="Picture 2" descr="A logo for a sports team&#10;&#10;Description automatically generated">
            <a:extLst>
              <a:ext uri="{FF2B5EF4-FFF2-40B4-BE49-F238E27FC236}">
                <a16:creationId xmlns:a16="http://schemas.microsoft.com/office/drawing/2014/main" id="{6FAAFEF5-DF62-C11B-3CEE-2AD32491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5839597"/>
            <a:ext cx="2275002" cy="1018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38F26-85C0-3E80-3D10-2A0D0B66E40B}"/>
              </a:ext>
            </a:extLst>
          </p:cNvPr>
          <p:cNvSpPr txBox="1"/>
          <p:nvPr/>
        </p:nvSpPr>
        <p:spPr>
          <a:xfrm>
            <a:off x="716436" y="791851"/>
            <a:ext cx="111136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</a:rPr>
              <a:t>Team Unify - Meets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55555"/>
                </a:solidFill>
              </a:rPr>
              <a:t>Swimmer Commitment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B97EF2-4DF2-C016-A24F-260CE8273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790" y="1922547"/>
            <a:ext cx="9681328" cy="367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15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1000</Words>
  <Application>Microsoft Office PowerPoint</Application>
  <PresentationFormat>Widescreen</PresentationFormat>
  <Paragraphs>207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Tyler Wolf</dc:creator>
  <cp:lastModifiedBy>Tyler Wolf</cp:lastModifiedBy>
  <cp:revision>17</cp:revision>
  <dcterms:created xsi:type="dcterms:W3CDTF">2024-07-25T22:01:58Z</dcterms:created>
  <dcterms:modified xsi:type="dcterms:W3CDTF">2024-09-19T01:45:40Z</dcterms:modified>
</cp:coreProperties>
</file>