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04" r:id="rId5"/>
    <p:sldId id="305" r:id="rId6"/>
    <p:sldId id="307" r:id="rId7"/>
    <p:sldId id="297" r:id="rId8"/>
    <p:sldId id="265" r:id="rId9"/>
    <p:sldId id="296" r:id="rId10"/>
    <p:sldId id="292" r:id="rId11"/>
    <p:sldId id="293" r:id="rId12"/>
    <p:sldId id="311" r:id="rId13"/>
    <p:sldId id="309" r:id="rId14"/>
    <p:sldId id="275" r:id="rId15"/>
    <p:sldId id="308" r:id="rId16"/>
    <p:sldId id="310" r:id="rId17"/>
    <p:sldId id="286" r:id="rId18"/>
    <p:sldId id="300" r:id="rId19"/>
    <p:sldId id="26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444"/>
    <a:srgbClr val="EC4844"/>
    <a:srgbClr val="C49500"/>
    <a:srgbClr val="E7B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199198244516288"/>
          <c:y val="0.22374910355677416"/>
          <c:w val="0.37486906615616866"/>
          <c:h val="0.7346684332169332"/>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3.8484759398041891E-2"/>
          <c:y val="0.48648467494491104"/>
          <c:w val="0.46617286155860316"/>
          <c:h val="0.46940945011781826"/>
        </c:manualLayout>
      </c:layout>
      <c:overlay val="0"/>
      <c:spPr>
        <a:solidFill>
          <a:schemeClr val="lt1">
            <a:alpha val="78000"/>
          </a:schemeClr>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16A52-FBF6-4826-A0DE-D2DFC66E1CBC}"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05FD8929-1EDA-4D7C-8583-D842D8DD8318}">
      <dgm:prSet phldrT="[Text]" custT="1"/>
      <dgm:spPr/>
      <dgm:t>
        <a:bodyPr/>
        <a:lstStyle/>
        <a:p>
          <a:r>
            <a:rPr lang="en-US" sz="2000" dirty="0"/>
            <a:t>Hosted Meets</a:t>
          </a:r>
        </a:p>
      </dgm:t>
    </dgm:pt>
    <dgm:pt modelId="{1EC7FC6C-55B4-4C19-B8F5-CC2605EA6890}" type="parTrans" cxnId="{6A6EECD7-603C-4D37-814D-87ACB7647447}">
      <dgm:prSet/>
      <dgm:spPr/>
      <dgm:t>
        <a:bodyPr/>
        <a:lstStyle/>
        <a:p>
          <a:endParaRPr lang="en-US" sz="2400"/>
        </a:p>
      </dgm:t>
    </dgm:pt>
    <dgm:pt modelId="{D06CF921-390A-4744-9C6C-521A4A626DC7}" type="sibTrans" cxnId="{6A6EECD7-603C-4D37-814D-87ACB7647447}">
      <dgm:prSet/>
      <dgm:spPr>
        <a:solidFill>
          <a:srgbClr val="C00000"/>
        </a:solidFill>
      </dgm:spPr>
      <dgm:t>
        <a:bodyPr/>
        <a:lstStyle/>
        <a:p>
          <a:endParaRPr lang="en-US" sz="2400"/>
        </a:p>
      </dgm:t>
    </dgm:pt>
    <dgm:pt modelId="{925FC5F7-136F-4613-A1B4-D9551D455A71}">
      <dgm:prSet phldrT="[Text]" custT="1"/>
      <dgm:spPr/>
      <dgm:t>
        <a:bodyPr/>
        <a:lstStyle/>
        <a:p>
          <a:r>
            <a:rPr lang="en-US" sz="2000" dirty="0"/>
            <a:t>Lower Cost to Families</a:t>
          </a:r>
        </a:p>
      </dgm:t>
    </dgm:pt>
    <dgm:pt modelId="{B5E54693-DF91-42D9-8218-43F81BFB1148}" type="parTrans" cxnId="{89944C20-2985-40F0-9B8C-F7925B9619A8}">
      <dgm:prSet/>
      <dgm:spPr/>
      <dgm:t>
        <a:bodyPr/>
        <a:lstStyle/>
        <a:p>
          <a:endParaRPr lang="en-US" sz="2400"/>
        </a:p>
      </dgm:t>
    </dgm:pt>
    <dgm:pt modelId="{715F41D6-7465-41F3-AD38-06ADF50668B4}" type="sibTrans" cxnId="{89944C20-2985-40F0-9B8C-F7925B9619A8}">
      <dgm:prSet/>
      <dgm:spPr>
        <a:solidFill>
          <a:srgbClr val="C00000"/>
        </a:solidFill>
      </dgm:spPr>
      <dgm:t>
        <a:bodyPr/>
        <a:lstStyle/>
        <a:p>
          <a:endParaRPr lang="en-US" sz="2400"/>
        </a:p>
      </dgm:t>
    </dgm:pt>
    <dgm:pt modelId="{75BFB15F-B215-4168-BEAC-1C75ABBE785D}">
      <dgm:prSet phldrT="[Text]" custT="1"/>
      <dgm:spPr/>
      <dgm:t>
        <a:bodyPr/>
        <a:lstStyle/>
        <a:p>
          <a:r>
            <a:rPr lang="en-US" sz="2000" dirty="0"/>
            <a:t>Athlete Commitment</a:t>
          </a:r>
        </a:p>
      </dgm:t>
    </dgm:pt>
    <dgm:pt modelId="{D8560411-FECC-4E3B-B4C6-1DD59D617EBA}" type="parTrans" cxnId="{C3D5BBCE-B08E-4570-BAD0-117D63AB1363}">
      <dgm:prSet/>
      <dgm:spPr/>
      <dgm:t>
        <a:bodyPr/>
        <a:lstStyle/>
        <a:p>
          <a:endParaRPr lang="en-US" sz="2400"/>
        </a:p>
      </dgm:t>
    </dgm:pt>
    <dgm:pt modelId="{9ECD6344-138C-4AB8-B739-3C1A80857E0A}" type="sibTrans" cxnId="{C3D5BBCE-B08E-4570-BAD0-117D63AB1363}">
      <dgm:prSet/>
      <dgm:spPr>
        <a:solidFill>
          <a:srgbClr val="C00000"/>
        </a:solidFill>
      </dgm:spPr>
      <dgm:t>
        <a:bodyPr/>
        <a:lstStyle/>
        <a:p>
          <a:endParaRPr lang="en-US" sz="2400"/>
        </a:p>
      </dgm:t>
    </dgm:pt>
    <dgm:pt modelId="{1A7B36D9-AFB6-49E1-84D3-B6C2AF18FAE6}">
      <dgm:prSet phldrT="[Text]" custT="1"/>
      <dgm:spPr/>
      <dgm:t>
        <a:bodyPr/>
        <a:lstStyle/>
        <a:p>
          <a:r>
            <a:rPr lang="en-US" sz="2000" b="1" dirty="0">
              <a:solidFill>
                <a:srgbClr val="C00000"/>
              </a:solidFill>
              <a:effectLst>
                <a:outerShdw blurRad="38100" dist="38100" dir="2700000" algn="tl">
                  <a:srgbClr val="000000">
                    <a:alpha val="43137"/>
                  </a:srgbClr>
                </a:outerShdw>
              </a:effectLst>
            </a:rPr>
            <a:t>World Class Swim Club</a:t>
          </a:r>
        </a:p>
      </dgm:t>
    </dgm:pt>
    <dgm:pt modelId="{E5B80AC3-C8C8-4C2B-AF4A-C53D0A8FE9BC}" type="parTrans" cxnId="{3DDFB4FF-AED8-486C-A819-22DD8A04C350}">
      <dgm:prSet/>
      <dgm:spPr/>
      <dgm:t>
        <a:bodyPr/>
        <a:lstStyle/>
        <a:p>
          <a:endParaRPr lang="en-US" sz="2400"/>
        </a:p>
      </dgm:t>
    </dgm:pt>
    <dgm:pt modelId="{3A7A9F71-381D-482E-BC4F-5AEE055863AA}" type="sibTrans" cxnId="{3DDFB4FF-AED8-486C-A819-22DD8A04C350}">
      <dgm:prSet/>
      <dgm:spPr>
        <a:noFill/>
        <a:ln>
          <a:noFill/>
        </a:ln>
      </dgm:spPr>
      <dgm:t>
        <a:bodyPr/>
        <a:lstStyle/>
        <a:p>
          <a:endParaRPr lang="en-US" sz="2400"/>
        </a:p>
      </dgm:t>
    </dgm:pt>
    <dgm:pt modelId="{E8801BE2-8D83-4969-8483-7D658F3D45B6}">
      <dgm:prSet phldrT="[Text]" custT="1"/>
      <dgm:spPr/>
      <dgm:t>
        <a:bodyPr/>
        <a:lstStyle/>
        <a:p>
          <a:r>
            <a:rPr lang="en-US" sz="2000" dirty="0"/>
            <a:t>Meet Support</a:t>
          </a:r>
        </a:p>
      </dgm:t>
    </dgm:pt>
    <dgm:pt modelId="{97B9CB0F-3EAB-4985-8235-FAF2E0B4EE06}" type="parTrans" cxnId="{34311751-18DB-4B41-8F54-817E5CEA2FDB}">
      <dgm:prSet/>
      <dgm:spPr/>
      <dgm:t>
        <a:bodyPr/>
        <a:lstStyle/>
        <a:p>
          <a:endParaRPr lang="en-US" sz="2400"/>
        </a:p>
      </dgm:t>
    </dgm:pt>
    <dgm:pt modelId="{403375DA-EBCE-4BF7-B7DE-B98762920358}" type="sibTrans" cxnId="{34311751-18DB-4B41-8F54-817E5CEA2FDB}">
      <dgm:prSet/>
      <dgm:spPr>
        <a:solidFill>
          <a:srgbClr val="C00000"/>
        </a:solidFill>
      </dgm:spPr>
      <dgm:t>
        <a:bodyPr/>
        <a:lstStyle/>
        <a:p>
          <a:endParaRPr lang="en-US" sz="2400"/>
        </a:p>
      </dgm:t>
    </dgm:pt>
    <dgm:pt modelId="{07F8BAFB-F517-4826-8AF0-7CF449EADF97}" type="pres">
      <dgm:prSet presAssocID="{09116A52-FBF6-4826-A0DE-D2DFC66E1CBC}" presName="cycle" presStyleCnt="0">
        <dgm:presLayoutVars>
          <dgm:dir/>
          <dgm:resizeHandles val="exact"/>
        </dgm:presLayoutVars>
      </dgm:prSet>
      <dgm:spPr/>
    </dgm:pt>
    <dgm:pt modelId="{D547E060-97D0-4E28-8D49-530D76D430CB}" type="pres">
      <dgm:prSet presAssocID="{05FD8929-1EDA-4D7C-8583-D842D8DD8318}" presName="dummy" presStyleCnt="0"/>
      <dgm:spPr/>
    </dgm:pt>
    <dgm:pt modelId="{E521A892-CA9A-4387-BEDD-082980B65A6B}" type="pres">
      <dgm:prSet presAssocID="{05FD8929-1EDA-4D7C-8583-D842D8DD8318}" presName="node" presStyleLbl="revTx" presStyleIdx="0" presStyleCnt="5">
        <dgm:presLayoutVars>
          <dgm:bulletEnabled val="1"/>
        </dgm:presLayoutVars>
      </dgm:prSet>
      <dgm:spPr/>
    </dgm:pt>
    <dgm:pt modelId="{C2944AC4-178E-40A8-BA51-DA6C1D1659D3}" type="pres">
      <dgm:prSet presAssocID="{D06CF921-390A-4744-9C6C-521A4A626DC7}" presName="sibTrans" presStyleLbl="node1" presStyleIdx="0" presStyleCnt="5"/>
      <dgm:spPr/>
    </dgm:pt>
    <dgm:pt modelId="{33497896-4DB3-4459-9178-AAACD849A10C}" type="pres">
      <dgm:prSet presAssocID="{925FC5F7-136F-4613-A1B4-D9551D455A71}" presName="dummy" presStyleCnt="0"/>
      <dgm:spPr/>
    </dgm:pt>
    <dgm:pt modelId="{E99FA627-6FE8-463F-B628-0921D8079C8B}" type="pres">
      <dgm:prSet presAssocID="{925FC5F7-136F-4613-A1B4-D9551D455A71}" presName="node" presStyleLbl="revTx" presStyleIdx="1" presStyleCnt="5">
        <dgm:presLayoutVars>
          <dgm:bulletEnabled val="1"/>
        </dgm:presLayoutVars>
      </dgm:prSet>
      <dgm:spPr/>
    </dgm:pt>
    <dgm:pt modelId="{8462FD8A-EA54-4770-A591-06860E9368E0}" type="pres">
      <dgm:prSet presAssocID="{715F41D6-7465-41F3-AD38-06ADF50668B4}" presName="sibTrans" presStyleLbl="node1" presStyleIdx="1" presStyleCnt="5"/>
      <dgm:spPr/>
    </dgm:pt>
    <dgm:pt modelId="{2C3439F0-32E9-4A95-989E-33DCFB0D2D38}" type="pres">
      <dgm:prSet presAssocID="{75BFB15F-B215-4168-BEAC-1C75ABBE785D}" presName="dummy" presStyleCnt="0"/>
      <dgm:spPr/>
    </dgm:pt>
    <dgm:pt modelId="{09995B39-DD66-4D85-991D-AFE1E58D7F8D}" type="pres">
      <dgm:prSet presAssocID="{75BFB15F-B215-4168-BEAC-1C75ABBE785D}" presName="node" presStyleLbl="revTx" presStyleIdx="2" presStyleCnt="5" custScaleX="146670" custRadScaleRad="105343">
        <dgm:presLayoutVars>
          <dgm:bulletEnabled val="1"/>
        </dgm:presLayoutVars>
      </dgm:prSet>
      <dgm:spPr/>
    </dgm:pt>
    <dgm:pt modelId="{DB62D54F-DB3C-461F-A3F9-88BBD3E2DC0F}" type="pres">
      <dgm:prSet presAssocID="{9ECD6344-138C-4AB8-B739-3C1A80857E0A}" presName="sibTrans" presStyleLbl="node1" presStyleIdx="2" presStyleCnt="5"/>
      <dgm:spPr/>
    </dgm:pt>
    <dgm:pt modelId="{8B4845D0-FC9D-4D54-99AA-30BACF7EBA29}" type="pres">
      <dgm:prSet presAssocID="{1A7B36D9-AFB6-49E1-84D3-B6C2AF18FAE6}" presName="dummy" presStyleCnt="0"/>
      <dgm:spPr/>
    </dgm:pt>
    <dgm:pt modelId="{0DE0500A-A307-4702-A80C-71357ED54F8A}" type="pres">
      <dgm:prSet presAssocID="{1A7B36D9-AFB6-49E1-84D3-B6C2AF18FAE6}" presName="node" presStyleLbl="revTx" presStyleIdx="3" presStyleCnt="5">
        <dgm:presLayoutVars>
          <dgm:bulletEnabled val="1"/>
        </dgm:presLayoutVars>
      </dgm:prSet>
      <dgm:spPr/>
    </dgm:pt>
    <dgm:pt modelId="{9DA3D03F-96EF-40CB-97D8-6989C60B240B}" type="pres">
      <dgm:prSet presAssocID="{3A7A9F71-381D-482E-BC4F-5AEE055863AA}" presName="sibTrans" presStyleLbl="node1" presStyleIdx="3" presStyleCnt="5"/>
      <dgm:spPr/>
    </dgm:pt>
    <dgm:pt modelId="{B088B963-3A67-4612-B9BB-3FCE6A32F9AB}" type="pres">
      <dgm:prSet presAssocID="{E8801BE2-8D83-4969-8483-7D658F3D45B6}" presName="dummy" presStyleCnt="0"/>
      <dgm:spPr/>
    </dgm:pt>
    <dgm:pt modelId="{53B3075A-EF93-4A6D-98BE-6FD7409DA1E9}" type="pres">
      <dgm:prSet presAssocID="{E8801BE2-8D83-4969-8483-7D658F3D45B6}" presName="node" presStyleLbl="revTx" presStyleIdx="4" presStyleCnt="5">
        <dgm:presLayoutVars>
          <dgm:bulletEnabled val="1"/>
        </dgm:presLayoutVars>
      </dgm:prSet>
      <dgm:spPr/>
    </dgm:pt>
    <dgm:pt modelId="{FE0DF38D-1578-4ABC-85A9-FFC4F3AD245F}" type="pres">
      <dgm:prSet presAssocID="{403375DA-EBCE-4BF7-B7DE-B98762920358}" presName="sibTrans" presStyleLbl="node1" presStyleIdx="4" presStyleCnt="5"/>
      <dgm:spPr/>
    </dgm:pt>
  </dgm:ptLst>
  <dgm:cxnLst>
    <dgm:cxn modelId="{C2EC4E06-49DB-4C22-BF47-5AF27923FEAA}" type="presOf" srcId="{403375DA-EBCE-4BF7-B7DE-B98762920358}" destId="{FE0DF38D-1578-4ABC-85A9-FFC4F3AD245F}" srcOrd="0" destOrd="0" presId="urn:microsoft.com/office/officeart/2005/8/layout/cycle1"/>
    <dgm:cxn modelId="{26B6E509-F627-4212-94F4-8C8D71CACD78}" type="presOf" srcId="{D06CF921-390A-4744-9C6C-521A4A626DC7}" destId="{C2944AC4-178E-40A8-BA51-DA6C1D1659D3}" srcOrd="0" destOrd="0" presId="urn:microsoft.com/office/officeart/2005/8/layout/cycle1"/>
    <dgm:cxn modelId="{9CA70E0A-3E7D-43C9-A8BC-64F346255B40}" type="presOf" srcId="{05FD8929-1EDA-4D7C-8583-D842D8DD8318}" destId="{E521A892-CA9A-4387-BEDD-082980B65A6B}" srcOrd="0" destOrd="0" presId="urn:microsoft.com/office/officeart/2005/8/layout/cycle1"/>
    <dgm:cxn modelId="{92362C0E-9D8D-42AB-90AD-AADB19F65A90}" type="presOf" srcId="{09116A52-FBF6-4826-A0DE-D2DFC66E1CBC}" destId="{07F8BAFB-F517-4826-8AF0-7CF449EADF97}" srcOrd="0" destOrd="0" presId="urn:microsoft.com/office/officeart/2005/8/layout/cycle1"/>
    <dgm:cxn modelId="{89944C20-2985-40F0-9B8C-F7925B9619A8}" srcId="{09116A52-FBF6-4826-A0DE-D2DFC66E1CBC}" destId="{925FC5F7-136F-4613-A1B4-D9551D455A71}" srcOrd="1" destOrd="0" parTransId="{B5E54693-DF91-42D9-8218-43F81BFB1148}" sibTransId="{715F41D6-7465-41F3-AD38-06ADF50668B4}"/>
    <dgm:cxn modelId="{1F758621-94B2-4FF7-B8E2-45DC0F1F9DF9}" type="presOf" srcId="{1A7B36D9-AFB6-49E1-84D3-B6C2AF18FAE6}" destId="{0DE0500A-A307-4702-A80C-71357ED54F8A}" srcOrd="0" destOrd="0" presId="urn:microsoft.com/office/officeart/2005/8/layout/cycle1"/>
    <dgm:cxn modelId="{04BBCC62-5698-4C11-A81C-CB6B1567CD4A}" type="presOf" srcId="{925FC5F7-136F-4613-A1B4-D9551D455A71}" destId="{E99FA627-6FE8-463F-B628-0921D8079C8B}" srcOrd="0" destOrd="0" presId="urn:microsoft.com/office/officeart/2005/8/layout/cycle1"/>
    <dgm:cxn modelId="{D810BC68-4B48-416C-9CA0-9EACE6B28AD9}" type="presOf" srcId="{E8801BE2-8D83-4969-8483-7D658F3D45B6}" destId="{53B3075A-EF93-4A6D-98BE-6FD7409DA1E9}" srcOrd="0" destOrd="0" presId="urn:microsoft.com/office/officeart/2005/8/layout/cycle1"/>
    <dgm:cxn modelId="{34311751-18DB-4B41-8F54-817E5CEA2FDB}" srcId="{09116A52-FBF6-4826-A0DE-D2DFC66E1CBC}" destId="{E8801BE2-8D83-4969-8483-7D658F3D45B6}" srcOrd="4" destOrd="0" parTransId="{97B9CB0F-3EAB-4985-8235-FAF2E0B4EE06}" sibTransId="{403375DA-EBCE-4BF7-B7DE-B98762920358}"/>
    <dgm:cxn modelId="{55B682AF-FDE1-4628-83E0-55A65F21E9FE}" type="presOf" srcId="{9ECD6344-138C-4AB8-B739-3C1A80857E0A}" destId="{DB62D54F-DB3C-461F-A3F9-88BBD3E2DC0F}" srcOrd="0" destOrd="0" presId="urn:microsoft.com/office/officeart/2005/8/layout/cycle1"/>
    <dgm:cxn modelId="{DCD745CA-821C-4A89-BE91-7308FF374D65}" type="presOf" srcId="{75BFB15F-B215-4168-BEAC-1C75ABBE785D}" destId="{09995B39-DD66-4D85-991D-AFE1E58D7F8D}" srcOrd="0" destOrd="0" presId="urn:microsoft.com/office/officeart/2005/8/layout/cycle1"/>
    <dgm:cxn modelId="{C3D5BBCE-B08E-4570-BAD0-117D63AB1363}" srcId="{09116A52-FBF6-4826-A0DE-D2DFC66E1CBC}" destId="{75BFB15F-B215-4168-BEAC-1C75ABBE785D}" srcOrd="2" destOrd="0" parTransId="{D8560411-FECC-4E3B-B4C6-1DD59D617EBA}" sibTransId="{9ECD6344-138C-4AB8-B739-3C1A80857E0A}"/>
    <dgm:cxn modelId="{6A6EECD7-603C-4D37-814D-87ACB7647447}" srcId="{09116A52-FBF6-4826-A0DE-D2DFC66E1CBC}" destId="{05FD8929-1EDA-4D7C-8583-D842D8DD8318}" srcOrd="0" destOrd="0" parTransId="{1EC7FC6C-55B4-4C19-B8F5-CC2605EA6890}" sibTransId="{D06CF921-390A-4744-9C6C-521A4A626DC7}"/>
    <dgm:cxn modelId="{F27964D9-B862-4D09-AB8B-0EBC8117D506}" type="presOf" srcId="{715F41D6-7465-41F3-AD38-06ADF50668B4}" destId="{8462FD8A-EA54-4770-A591-06860E9368E0}" srcOrd="0" destOrd="0" presId="urn:microsoft.com/office/officeart/2005/8/layout/cycle1"/>
    <dgm:cxn modelId="{F10DC1F9-964F-4CC7-AF8F-0E3DB2B3812C}" type="presOf" srcId="{3A7A9F71-381D-482E-BC4F-5AEE055863AA}" destId="{9DA3D03F-96EF-40CB-97D8-6989C60B240B}" srcOrd="0" destOrd="0" presId="urn:microsoft.com/office/officeart/2005/8/layout/cycle1"/>
    <dgm:cxn modelId="{3DDFB4FF-AED8-486C-A819-22DD8A04C350}" srcId="{09116A52-FBF6-4826-A0DE-D2DFC66E1CBC}" destId="{1A7B36D9-AFB6-49E1-84D3-B6C2AF18FAE6}" srcOrd="3" destOrd="0" parTransId="{E5B80AC3-C8C8-4C2B-AF4A-C53D0A8FE9BC}" sibTransId="{3A7A9F71-381D-482E-BC4F-5AEE055863AA}"/>
    <dgm:cxn modelId="{AC7BD976-61E0-4223-BA9D-2800D5EE2A3C}" type="presParOf" srcId="{07F8BAFB-F517-4826-8AF0-7CF449EADF97}" destId="{D547E060-97D0-4E28-8D49-530D76D430CB}" srcOrd="0" destOrd="0" presId="urn:microsoft.com/office/officeart/2005/8/layout/cycle1"/>
    <dgm:cxn modelId="{225F448C-FFB5-4927-B5E9-772AC377394F}" type="presParOf" srcId="{07F8BAFB-F517-4826-8AF0-7CF449EADF97}" destId="{E521A892-CA9A-4387-BEDD-082980B65A6B}" srcOrd="1" destOrd="0" presId="urn:microsoft.com/office/officeart/2005/8/layout/cycle1"/>
    <dgm:cxn modelId="{52EDFDBF-179A-44D2-BF05-9BB21BEB3707}" type="presParOf" srcId="{07F8BAFB-F517-4826-8AF0-7CF449EADF97}" destId="{C2944AC4-178E-40A8-BA51-DA6C1D1659D3}" srcOrd="2" destOrd="0" presId="urn:microsoft.com/office/officeart/2005/8/layout/cycle1"/>
    <dgm:cxn modelId="{1ABCF3CB-FC7B-4059-BAA3-AD167987D04D}" type="presParOf" srcId="{07F8BAFB-F517-4826-8AF0-7CF449EADF97}" destId="{33497896-4DB3-4459-9178-AAACD849A10C}" srcOrd="3" destOrd="0" presId="urn:microsoft.com/office/officeart/2005/8/layout/cycle1"/>
    <dgm:cxn modelId="{CAE0C2FF-57B7-4262-8E95-5C4D883E10D7}" type="presParOf" srcId="{07F8BAFB-F517-4826-8AF0-7CF449EADF97}" destId="{E99FA627-6FE8-463F-B628-0921D8079C8B}" srcOrd="4" destOrd="0" presId="urn:microsoft.com/office/officeart/2005/8/layout/cycle1"/>
    <dgm:cxn modelId="{49260172-7AE9-466F-B982-A5AEB69BF9E2}" type="presParOf" srcId="{07F8BAFB-F517-4826-8AF0-7CF449EADF97}" destId="{8462FD8A-EA54-4770-A591-06860E9368E0}" srcOrd="5" destOrd="0" presId="urn:microsoft.com/office/officeart/2005/8/layout/cycle1"/>
    <dgm:cxn modelId="{FC6A1403-097A-4F5F-9646-FE1E940F34A3}" type="presParOf" srcId="{07F8BAFB-F517-4826-8AF0-7CF449EADF97}" destId="{2C3439F0-32E9-4A95-989E-33DCFB0D2D38}" srcOrd="6" destOrd="0" presId="urn:microsoft.com/office/officeart/2005/8/layout/cycle1"/>
    <dgm:cxn modelId="{4DE4E591-5A1F-4B00-806D-34D30FD8E39B}" type="presParOf" srcId="{07F8BAFB-F517-4826-8AF0-7CF449EADF97}" destId="{09995B39-DD66-4D85-991D-AFE1E58D7F8D}" srcOrd="7" destOrd="0" presId="urn:microsoft.com/office/officeart/2005/8/layout/cycle1"/>
    <dgm:cxn modelId="{9F23587E-7DB1-4854-937D-BC7F19960CE8}" type="presParOf" srcId="{07F8BAFB-F517-4826-8AF0-7CF449EADF97}" destId="{DB62D54F-DB3C-461F-A3F9-88BBD3E2DC0F}" srcOrd="8" destOrd="0" presId="urn:microsoft.com/office/officeart/2005/8/layout/cycle1"/>
    <dgm:cxn modelId="{B161FAAE-BA7E-4113-AE4D-890BF6D2D102}" type="presParOf" srcId="{07F8BAFB-F517-4826-8AF0-7CF449EADF97}" destId="{8B4845D0-FC9D-4D54-99AA-30BACF7EBA29}" srcOrd="9" destOrd="0" presId="urn:microsoft.com/office/officeart/2005/8/layout/cycle1"/>
    <dgm:cxn modelId="{3E0D3AA9-31FD-4D96-8A46-3CBB30479126}" type="presParOf" srcId="{07F8BAFB-F517-4826-8AF0-7CF449EADF97}" destId="{0DE0500A-A307-4702-A80C-71357ED54F8A}" srcOrd="10" destOrd="0" presId="urn:microsoft.com/office/officeart/2005/8/layout/cycle1"/>
    <dgm:cxn modelId="{41746FD1-041A-41AC-B50B-EFB254221799}" type="presParOf" srcId="{07F8BAFB-F517-4826-8AF0-7CF449EADF97}" destId="{9DA3D03F-96EF-40CB-97D8-6989C60B240B}" srcOrd="11" destOrd="0" presId="urn:microsoft.com/office/officeart/2005/8/layout/cycle1"/>
    <dgm:cxn modelId="{F7943D00-73CC-4876-A00E-0D9CB255FA52}" type="presParOf" srcId="{07F8BAFB-F517-4826-8AF0-7CF449EADF97}" destId="{B088B963-3A67-4612-B9BB-3FCE6A32F9AB}" srcOrd="12" destOrd="0" presId="urn:microsoft.com/office/officeart/2005/8/layout/cycle1"/>
    <dgm:cxn modelId="{4E17BB36-1FFD-4333-84B3-E0E7DBDD97B9}" type="presParOf" srcId="{07F8BAFB-F517-4826-8AF0-7CF449EADF97}" destId="{53B3075A-EF93-4A6D-98BE-6FD7409DA1E9}" srcOrd="13" destOrd="0" presId="urn:microsoft.com/office/officeart/2005/8/layout/cycle1"/>
    <dgm:cxn modelId="{413DC93D-484E-4D86-A140-F6C546D395B4}" type="presParOf" srcId="{07F8BAFB-F517-4826-8AF0-7CF449EADF97}" destId="{FE0DF38D-1578-4ABC-85A9-FFC4F3AD245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1A892-CA9A-4387-BEDD-082980B65A6B}">
      <dsp:nvSpPr>
        <dsp:cNvPr id="0" name=""/>
        <dsp:cNvSpPr/>
      </dsp:nvSpPr>
      <dsp:spPr>
        <a:xfrm>
          <a:off x="3017021" y="389477"/>
          <a:ext cx="1176439" cy="117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Hosted Meets</a:t>
          </a:r>
        </a:p>
      </dsp:txBody>
      <dsp:txXfrm>
        <a:off x="3017021" y="389477"/>
        <a:ext cx="1176439" cy="1176439"/>
      </dsp:txXfrm>
    </dsp:sp>
    <dsp:sp modelId="{C2944AC4-178E-40A8-BA51-DA6C1D1659D3}">
      <dsp:nvSpPr>
        <dsp:cNvPr id="0" name=""/>
        <dsp:cNvSpPr/>
      </dsp:nvSpPr>
      <dsp:spPr>
        <a:xfrm>
          <a:off x="245548" y="354954"/>
          <a:ext cx="4415925" cy="4415925"/>
        </a:xfrm>
        <a:prstGeom prst="circularArrow">
          <a:avLst>
            <a:gd name="adj1" fmla="val 5195"/>
            <a:gd name="adj2" fmla="val 335535"/>
            <a:gd name="adj3" fmla="val 21294783"/>
            <a:gd name="adj4" fmla="val 19764888"/>
            <a:gd name="adj5" fmla="val 6061"/>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FA627-6FE8-463F-B628-0921D8079C8B}">
      <dsp:nvSpPr>
        <dsp:cNvPr id="0" name=""/>
        <dsp:cNvSpPr/>
      </dsp:nvSpPr>
      <dsp:spPr>
        <a:xfrm>
          <a:off x="3728829" y="2580197"/>
          <a:ext cx="1176439" cy="117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Lower Cost to Families</a:t>
          </a:r>
        </a:p>
      </dsp:txBody>
      <dsp:txXfrm>
        <a:off x="3728829" y="2580197"/>
        <a:ext cx="1176439" cy="1176439"/>
      </dsp:txXfrm>
    </dsp:sp>
    <dsp:sp modelId="{8462FD8A-EA54-4770-A591-06860E9368E0}">
      <dsp:nvSpPr>
        <dsp:cNvPr id="0" name=""/>
        <dsp:cNvSpPr/>
      </dsp:nvSpPr>
      <dsp:spPr>
        <a:xfrm>
          <a:off x="120934" y="537647"/>
          <a:ext cx="4415925" cy="4415925"/>
        </a:xfrm>
        <a:prstGeom prst="circularArrow">
          <a:avLst>
            <a:gd name="adj1" fmla="val 5195"/>
            <a:gd name="adj2" fmla="val 335535"/>
            <a:gd name="adj3" fmla="val 3248975"/>
            <a:gd name="adj4" fmla="val 1863771"/>
            <a:gd name="adj5" fmla="val 6061"/>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95B39-DD66-4D85-991D-AFE1E58D7F8D}">
      <dsp:nvSpPr>
        <dsp:cNvPr id="0" name=""/>
        <dsp:cNvSpPr/>
      </dsp:nvSpPr>
      <dsp:spPr>
        <a:xfrm>
          <a:off x="1590769" y="4038830"/>
          <a:ext cx="1725483" cy="117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Athlete Commitment</a:t>
          </a:r>
        </a:p>
      </dsp:txBody>
      <dsp:txXfrm>
        <a:off x="1590769" y="4038830"/>
        <a:ext cx="1725483" cy="1176439"/>
      </dsp:txXfrm>
    </dsp:sp>
    <dsp:sp modelId="{DB62D54F-DB3C-461F-A3F9-88BBD3E2DC0F}">
      <dsp:nvSpPr>
        <dsp:cNvPr id="0" name=""/>
        <dsp:cNvSpPr/>
      </dsp:nvSpPr>
      <dsp:spPr>
        <a:xfrm>
          <a:off x="370162" y="537647"/>
          <a:ext cx="4415925" cy="4415925"/>
        </a:xfrm>
        <a:prstGeom prst="circularArrow">
          <a:avLst>
            <a:gd name="adj1" fmla="val 5195"/>
            <a:gd name="adj2" fmla="val 335535"/>
            <a:gd name="adj3" fmla="val 8600695"/>
            <a:gd name="adj4" fmla="val 7215490"/>
            <a:gd name="adj5" fmla="val 6061"/>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0500A-A307-4702-A80C-71357ED54F8A}">
      <dsp:nvSpPr>
        <dsp:cNvPr id="0" name=""/>
        <dsp:cNvSpPr/>
      </dsp:nvSpPr>
      <dsp:spPr>
        <a:xfrm>
          <a:off x="1753" y="2580197"/>
          <a:ext cx="1176439" cy="117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effectLst>
                <a:outerShdw blurRad="38100" dist="38100" dir="2700000" algn="tl">
                  <a:srgbClr val="000000">
                    <a:alpha val="43137"/>
                  </a:srgbClr>
                </a:outerShdw>
              </a:effectLst>
            </a:rPr>
            <a:t>World Class Swim Club</a:t>
          </a:r>
        </a:p>
      </dsp:txBody>
      <dsp:txXfrm>
        <a:off x="1753" y="2580197"/>
        <a:ext cx="1176439" cy="1176439"/>
      </dsp:txXfrm>
    </dsp:sp>
    <dsp:sp modelId="{9DA3D03F-96EF-40CB-97D8-6989C60B240B}">
      <dsp:nvSpPr>
        <dsp:cNvPr id="0" name=""/>
        <dsp:cNvSpPr/>
      </dsp:nvSpPr>
      <dsp:spPr>
        <a:xfrm>
          <a:off x="245548" y="354954"/>
          <a:ext cx="4415925" cy="4415925"/>
        </a:xfrm>
        <a:prstGeom prst="circularArrow">
          <a:avLst>
            <a:gd name="adj1" fmla="val 5195"/>
            <a:gd name="adj2" fmla="val 335535"/>
            <a:gd name="adj3" fmla="val 12299577"/>
            <a:gd name="adj4" fmla="val 10769682"/>
            <a:gd name="adj5" fmla="val 6061"/>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3075A-EF93-4A6D-98BE-6FD7409DA1E9}">
      <dsp:nvSpPr>
        <dsp:cNvPr id="0" name=""/>
        <dsp:cNvSpPr/>
      </dsp:nvSpPr>
      <dsp:spPr>
        <a:xfrm>
          <a:off x="713561" y="389477"/>
          <a:ext cx="1176439" cy="117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Meet Support</a:t>
          </a:r>
        </a:p>
      </dsp:txBody>
      <dsp:txXfrm>
        <a:off x="713561" y="389477"/>
        <a:ext cx="1176439" cy="1176439"/>
      </dsp:txXfrm>
    </dsp:sp>
    <dsp:sp modelId="{FE0DF38D-1578-4ABC-85A9-FFC4F3AD245F}">
      <dsp:nvSpPr>
        <dsp:cNvPr id="0" name=""/>
        <dsp:cNvSpPr/>
      </dsp:nvSpPr>
      <dsp:spPr>
        <a:xfrm>
          <a:off x="245548" y="354954"/>
          <a:ext cx="4415925" cy="4415925"/>
        </a:xfrm>
        <a:prstGeom prst="circularArrow">
          <a:avLst>
            <a:gd name="adj1" fmla="val 5195"/>
            <a:gd name="adj2" fmla="val 335535"/>
            <a:gd name="adj3" fmla="val 16867279"/>
            <a:gd name="adj4" fmla="val 15197186"/>
            <a:gd name="adj5" fmla="val 6061"/>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04718-438A-464D-8F2D-22782D69BC2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413801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04718-438A-464D-8F2D-22782D69BC2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41744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04718-438A-464D-8F2D-22782D69BC2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108982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04718-438A-464D-8F2D-22782D69BC2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382744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04718-438A-464D-8F2D-22782D69BC20}"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16918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04718-438A-464D-8F2D-22782D69BC2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25622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A04718-438A-464D-8F2D-22782D69BC20}"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127140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A04718-438A-464D-8F2D-22782D69BC20}"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343264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04718-438A-464D-8F2D-22782D69BC20}"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4764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04718-438A-464D-8F2D-22782D69BC2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90918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04718-438A-464D-8F2D-22782D69BC20}"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82FB5-558D-4496-818D-8DCFB08F5974}" type="slidenum">
              <a:rPr lang="en-US" smtClean="0"/>
              <a:t>‹#›</a:t>
            </a:fld>
            <a:endParaRPr lang="en-US"/>
          </a:p>
        </p:txBody>
      </p:sp>
    </p:spTree>
    <p:extLst>
      <p:ext uri="{BB962C8B-B14F-4D97-AF65-F5344CB8AC3E}">
        <p14:creationId xmlns:p14="http://schemas.microsoft.com/office/powerpoint/2010/main" val="311809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04718-438A-464D-8F2D-22782D69BC20}" type="datetimeFigureOut">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82FB5-558D-4496-818D-8DCFB08F5974}" type="slidenum">
              <a:rPr lang="en-US" smtClean="0"/>
              <a:t>‹#›</a:t>
            </a:fld>
            <a:endParaRPr lang="en-US"/>
          </a:p>
        </p:txBody>
      </p:sp>
    </p:spTree>
    <p:extLst>
      <p:ext uri="{BB962C8B-B14F-4D97-AF65-F5344CB8AC3E}">
        <p14:creationId xmlns:p14="http://schemas.microsoft.com/office/powerpoint/2010/main" val="37042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tiff"/><Relationship Id="rId5" Type="http://schemas.openxmlformats.org/officeDocument/2006/relationships/chart" Target="../charts/char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6.tiff"/><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1.tiff"/><Relationship Id="rId21" Type="http://schemas.openxmlformats.org/officeDocument/2006/relationships/image" Target="../media/image38.jpeg"/><Relationship Id="rId7" Type="http://schemas.openxmlformats.org/officeDocument/2006/relationships/image" Target="../media/image25.tiff"/><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image" Target="../media/image11.jpeg"/><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24.tiff"/><Relationship Id="rId11" Type="http://schemas.openxmlformats.org/officeDocument/2006/relationships/image" Target="../media/image28.jpeg"/><Relationship Id="rId24" Type="http://schemas.openxmlformats.org/officeDocument/2006/relationships/image" Target="../media/image41.jpeg"/><Relationship Id="rId5" Type="http://schemas.openxmlformats.org/officeDocument/2006/relationships/image" Target="../media/image23.tiff"/><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2.tiff"/><Relationship Id="rId9" Type="http://schemas.openxmlformats.org/officeDocument/2006/relationships/image" Target="../media/image2.png"/><Relationship Id="rId14" Type="http://schemas.openxmlformats.org/officeDocument/2006/relationships/image" Target="../media/image31.jpeg"/><Relationship Id="rId22"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6.png"/><Relationship Id="rId18" Type="http://schemas.openxmlformats.org/officeDocument/2006/relationships/image" Target="../media/image51.jpeg"/><Relationship Id="rId3" Type="http://schemas.openxmlformats.org/officeDocument/2006/relationships/image" Target="../media/image21.tiff"/><Relationship Id="rId7" Type="http://schemas.openxmlformats.org/officeDocument/2006/relationships/image" Target="../media/image26.tiff"/><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image" Target="../media/image11.jpeg"/><Relationship Id="rId16" Type="http://schemas.openxmlformats.org/officeDocument/2006/relationships/image" Target="../media/image49.jpeg"/><Relationship Id="rId1" Type="http://schemas.openxmlformats.org/officeDocument/2006/relationships/slideLayout" Target="../slideLayouts/slideLayout8.xml"/><Relationship Id="rId6" Type="http://schemas.openxmlformats.org/officeDocument/2006/relationships/image" Target="../media/image25.tiff"/><Relationship Id="rId11" Type="http://schemas.openxmlformats.org/officeDocument/2006/relationships/image" Target="../media/image44.jpeg"/><Relationship Id="rId5" Type="http://schemas.openxmlformats.org/officeDocument/2006/relationships/image" Target="../media/image23.tiff"/><Relationship Id="rId15" Type="http://schemas.openxmlformats.org/officeDocument/2006/relationships/image" Target="../media/image48.jpeg"/><Relationship Id="rId10" Type="http://schemas.openxmlformats.org/officeDocument/2006/relationships/image" Target="../media/image33.jpeg"/><Relationship Id="rId4" Type="http://schemas.openxmlformats.org/officeDocument/2006/relationships/image" Target="../media/image22.tiff"/><Relationship Id="rId9" Type="http://schemas.openxmlformats.org/officeDocument/2006/relationships/image" Target="../media/image35.jpeg"/><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11.jpeg"/><Relationship Id="rId7" Type="http://schemas.openxmlformats.org/officeDocument/2006/relationships/image" Target="../media/image55.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tiff"/><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5904" y="0"/>
            <a:ext cx="2190476" cy="1074436"/>
          </a:xfrm>
          <a:prstGeom prst="rect">
            <a:avLst/>
          </a:prstGeom>
        </p:spPr>
      </p:pic>
      <p:sp>
        <p:nvSpPr>
          <p:cNvPr id="7" name="Title 6"/>
          <p:cNvSpPr>
            <a:spLocks noGrp="1"/>
          </p:cNvSpPr>
          <p:nvPr>
            <p:ph type="title"/>
          </p:nvPr>
        </p:nvSpPr>
        <p:spPr>
          <a:xfrm>
            <a:off x="2444489" y="328078"/>
            <a:ext cx="6977796" cy="650790"/>
          </a:xfrm>
        </p:spPr>
        <p:txBody>
          <a:bodyPr>
            <a:noAutofit/>
          </a:bodyPr>
          <a:lstStyle/>
          <a:p>
            <a:pPr algn="ctr"/>
            <a:r>
              <a:rPr lang="en-US" sz="5000" b="1" u="sng" dirty="0"/>
              <a:t>2024/2025 Updates</a:t>
            </a:r>
          </a:p>
        </p:txBody>
      </p:sp>
      <p:pic>
        <p:nvPicPr>
          <p:cNvPr id="3" name="Picture 2"/>
          <p:cNvPicPr>
            <a:picLocks noChangeAspect="1"/>
          </p:cNvPicPr>
          <p:nvPr/>
        </p:nvPicPr>
        <p:blipFill>
          <a:blip r:embed="rId3"/>
          <a:stretch>
            <a:fillRect/>
          </a:stretch>
        </p:blipFill>
        <p:spPr>
          <a:xfrm>
            <a:off x="104541" y="1429984"/>
            <a:ext cx="7221676" cy="4358391"/>
          </a:xfrm>
          <a:prstGeom prst="rect">
            <a:avLst/>
          </a:prstGeom>
        </p:spPr>
      </p:pic>
      <p:pic>
        <p:nvPicPr>
          <p:cNvPr id="6" name="Picture 5"/>
          <p:cNvPicPr>
            <a:picLocks noChangeAspect="1"/>
          </p:cNvPicPr>
          <p:nvPr/>
        </p:nvPicPr>
        <p:blipFill>
          <a:blip r:embed="rId4"/>
          <a:stretch>
            <a:fillRect/>
          </a:stretch>
        </p:blipFill>
        <p:spPr>
          <a:xfrm>
            <a:off x="65905" y="5460642"/>
            <a:ext cx="1457084" cy="1378323"/>
          </a:xfrm>
          <a:prstGeom prst="rect">
            <a:avLst/>
          </a:prstGeom>
        </p:spPr>
      </p:pic>
      <p:sp>
        <p:nvSpPr>
          <p:cNvPr id="12" name="Text Placeholder 4"/>
          <p:cNvSpPr txBox="1">
            <a:spLocks/>
          </p:cNvSpPr>
          <p:nvPr/>
        </p:nvSpPr>
        <p:spPr>
          <a:xfrm>
            <a:off x="7326217" y="1344593"/>
            <a:ext cx="4825268" cy="50295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4000" b="1" u="sng" dirty="0">
                <a:latin typeface="+mj-lt"/>
              </a:rPr>
              <a:t>Quick Hits</a:t>
            </a:r>
            <a:endParaRPr lang="en-US" sz="1800" b="1" u="sng" dirty="0">
              <a:latin typeface="+mj-lt"/>
            </a:endParaRPr>
          </a:p>
          <a:p>
            <a:pPr marL="285750" indent="-285750">
              <a:buFontTx/>
              <a:buChar char="-"/>
            </a:pPr>
            <a:r>
              <a:rPr lang="en-US" sz="1800" dirty="0">
                <a:latin typeface="+mj-lt"/>
              </a:rPr>
              <a:t>Entering our 19</a:t>
            </a:r>
            <a:r>
              <a:rPr lang="en-US" sz="1800" baseline="30000" dirty="0">
                <a:latin typeface="+mj-lt"/>
              </a:rPr>
              <a:t>th</a:t>
            </a:r>
            <a:r>
              <a:rPr lang="en-US" sz="1800" dirty="0">
                <a:latin typeface="+mj-lt"/>
              </a:rPr>
              <a:t> year</a:t>
            </a:r>
          </a:p>
          <a:p>
            <a:pPr marL="285750" indent="-285750">
              <a:buFontTx/>
              <a:buChar char="-"/>
            </a:pPr>
            <a:r>
              <a:rPr lang="en-US" sz="1800" dirty="0">
                <a:latin typeface="+mj-lt"/>
              </a:rPr>
              <a:t>501(c)(3) </a:t>
            </a:r>
          </a:p>
          <a:p>
            <a:pPr lvl="1"/>
            <a:r>
              <a:rPr lang="en-US" dirty="0">
                <a:latin typeface="+mj-lt"/>
              </a:rPr>
              <a:t>– “…foster Amateur sports program”</a:t>
            </a:r>
          </a:p>
          <a:p>
            <a:pPr marL="285750" indent="-285750">
              <a:buFontTx/>
              <a:buChar char="-"/>
            </a:pPr>
            <a:r>
              <a:rPr lang="en-US" sz="1800" dirty="0">
                <a:latin typeface="+mj-lt"/>
              </a:rPr>
              <a:t>Small business</a:t>
            </a:r>
          </a:p>
          <a:p>
            <a:pPr marL="285750" indent="-285750">
              <a:buFontTx/>
              <a:buChar char="-"/>
            </a:pPr>
            <a:r>
              <a:rPr lang="en-US" sz="1800" dirty="0">
                <a:latin typeface="+mj-lt"/>
              </a:rPr>
              <a:t>Governed by Parents / Directed by Head Coach</a:t>
            </a:r>
          </a:p>
          <a:p>
            <a:pPr marL="742950" lvl="1" indent="-285750">
              <a:buFontTx/>
              <a:buChar char="-"/>
            </a:pPr>
            <a:r>
              <a:rPr lang="en-US" sz="1800" dirty="0">
                <a:latin typeface="+mj-lt"/>
              </a:rPr>
              <a:t>Wet Side (Coaches)</a:t>
            </a:r>
          </a:p>
          <a:p>
            <a:pPr marL="1200150" lvl="2" indent="-285750">
              <a:buFontTx/>
              <a:buChar char="-"/>
            </a:pPr>
            <a:r>
              <a:rPr lang="en-US" sz="1600" dirty="0">
                <a:latin typeface="+mj-lt"/>
              </a:rPr>
              <a:t>Athlete Development</a:t>
            </a:r>
          </a:p>
          <a:p>
            <a:pPr marL="1200150" lvl="2" indent="-285750">
              <a:buFontTx/>
              <a:buChar char="-"/>
            </a:pPr>
            <a:r>
              <a:rPr lang="en-US" sz="1600" dirty="0">
                <a:latin typeface="+mj-lt"/>
              </a:rPr>
              <a:t>Training Components</a:t>
            </a:r>
          </a:p>
          <a:p>
            <a:pPr marL="1200150" lvl="2" indent="-285750">
              <a:buFontTx/>
              <a:buChar char="-"/>
            </a:pPr>
            <a:r>
              <a:rPr lang="en-US" sz="1600" dirty="0">
                <a:latin typeface="+mj-lt"/>
              </a:rPr>
              <a:t>Competition Management</a:t>
            </a:r>
          </a:p>
          <a:p>
            <a:pPr marL="742950" lvl="1" indent="-285750">
              <a:buFontTx/>
              <a:buChar char="-"/>
            </a:pPr>
            <a:r>
              <a:rPr lang="en-US" sz="1800" dirty="0">
                <a:latin typeface="+mj-lt"/>
              </a:rPr>
              <a:t>Dry Side (Head Coach / Board of Directors)</a:t>
            </a:r>
            <a:endParaRPr lang="en-US" sz="2400" dirty="0">
              <a:latin typeface="+mj-lt"/>
            </a:endParaRPr>
          </a:p>
          <a:p>
            <a:pPr marL="1200150" lvl="2" indent="-285750">
              <a:buFontTx/>
              <a:buChar char="-"/>
            </a:pPr>
            <a:r>
              <a:rPr lang="en-US" sz="1600" dirty="0">
                <a:latin typeface="+mj-lt"/>
              </a:rPr>
              <a:t>Financial Management</a:t>
            </a:r>
          </a:p>
          <a:p>
            <a:pPr marL="1200150" lvl="2" indent="-285750">
              <a:buFontTx/>
              <a:buChar char="-"/>
            </a:pPr>
            <a:r>
              <a:rPr lang="en-US" sz="1600" dirty="0">
                <a:latin typeface="+mj-lt"/>
              </a:rPr>
              <a:t>Day to Day Business Operations</a:t>
            </a:r>
          </a:p>
          <a:p>
            <a:pPr marL="1200150" lvl="2" indent="-285750">
              <a:buFontTx/>
              <a:buChar char="-"/>
            </a:pPr>
            <a:r>
              <a:rPr lang="en-US" sz="1600" dirty="0">
                <a:latin typeface="+mj-lt"/>
              </a:rPr>
              <a:t>Team/Event Support</a:t>
            </a:r>
          </a:p>
          <a:p>
            <a:pPr marL="742950" lvl="1" indent="-285750">
              <a:buFontTx/>
              <a:buChar char="-"/>
            </a:pPr>
            <a:endParaRPr lang="en-US" sz="2200" dirty="0">
              <a:latin typeface="+mj-lt"/>
            </a:endParaRPr>
          </a:p>
          <a:p>
            <a:pPr marL="285750" indent="-285750">
              <a:buFontTx/>
              <a:buChar char="-"/>
            </a:pPr>
            <a:endParaRPr lang="en-US" sz="1100" dirty="0"/>
          </a:p>
        </p:txBody>
      </p:sp>
      <p:graphicFrame>
        <p:nvGraphicFramePr>
          <p:cNvPr id="15" name="Chart 14"/>
          <p:cNvGraphicFramePr/>
          <p:nvPr>
            <p:extLst>
              <p:ext uri="{D42A27DB-BD31-4B8C-83A1-F6EECF244321}">
                <p14:modId xmlns:p14="http://schemas.microsoft.com/office/powerpoint/2010/main" val="333719781"/>
              </p:ext>
            </p:extLst>
          </p:nvPr>
        </p:nvGraphicFramePr>
        <p:xfrm>
          <a:off x="6416335" y="3946651"/>
          <a:ext cx="5643117" cy="2879435"/>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3F802F3E-8D73-CF4A-BDFC-8DE26B382714}"/>
              </a:ext>
            </a:extLst>
          </p:cNvPr>
          <p:cNvPicPr>
            <a:picLocks noChangeAspect="1"/>
          </p:cNvPicPr>
          <p:nvPr/>
        </p:nvPicPr>
        <p:blipFill>
          <a:blip r:embed="rId6"/>
          <a:stretch>
            <a:fillRect/>
          </a:stretch>
        </p:blipFill>
        <p:spPr>
          <a:xfrm>
            <a:off x="10230568" y="113270"/>
            <a:ext cx="1567343" cy="1284088"/>
          </a:xfrm>
          <a:prstGeom prst="rect">
            <a:avLst/>
          </a:prstGeom>
        </p:spPr>
      </p:pic>
    </p:spTree>
    <p:extLst>
      <p:ext uri="{BB962C8B-B14F-4D97-AF65-F5344CB8AC3E}">
        <p14:creationId xmlns:p14="http://schemas.microsoft.com/office/powerpoint/2010/main" val="262934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324355" cy="624106"/>
          </a:xfrm>
        </p:spPr>
        <p:txBody>
          <a:bodyPr>
            <a:noAutofit/>
          </a:bodyPr>
          <a:lstStyle/>
          <a:p>
            <a:pPr algn="ctr"/>
            <a:r>
              <a:rPr lang="en-US" sz="4000" b="1" dirty="0"/>
              <a:t>FAST Swim-A-Thon 2024</a:t>
            </a:r>
            <a:endParaRPr lang="en-US" sz="5000" b="1" dirty="0"/>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546651" y="1080051"/>
            <a:ext cx="10127975" cy="5498579"/>
          </a:xfrm>
        </p:spPr>
        <p:txBody>
          <a:bodyPr>
            <a:normAutofit fontScale="92500" lnSpcReduction="20000"/>
          </a:bodyPr>
          <a:lstStyle/>
          <a:p>
            <a:pPr marL="0" indent="0">
              <a:spcBef>
                <a:spcPts val="0"/>
              </a:spcBef>
              <a:buNone/>
            </a:pPr>
            <a:r>
              <a:rPr lang="en-US" sz="1900" b="1" dirty="0"/>
              <a:t>Kick-off</a:t>
            </a:r>
            <a:r>
              <a:rPr lang="en-US" sz="1900" dirty="0"/>
              <a:t> - September </a:t>
            </a:r>
          </a:p>
          <a:p>
            <a:pPr marL="0" indent="0">
              <a:spcBef>
                <a:spcPts val="0"/>
              </a:spcBef>
              <a:buNone/>
            </a:pPr>
            <a:r>
              <a:rPr lang="en-US" sz="1900" b="1" dirty="0"/>
              <a:t>Event</a:t>
            </a:r>
            <a:r>
              <a:rPr lang="en-US" sz="1900" dirty="0"/>
              <a:t> – October 24, 2024</a:t>
            </a:r>
          </a:p>
          <a:p>
            <a:pPr marL="0" indent="0">
              <a:spcBef>
                <a:spcPts val="0"/>
              </a:spcBef>
              <a:buNone/>
            </a:pPr>
            <a:r>
              <a:rPr lang="en-US" sz="1900" b="1" dirty="0"/>
              <a:t>Celebration</a:t>
            </a:r>
            <a:r>
              <a:rPr lang="en-US" sz="1900" dirty="0"/>
              <a:t> – TBD – Post Event! </a:t>
            </a:r>
            <a:br>
              <a:rPr lang="en-US" sz="1900" dirty="0"/>
            </a:br>
            <a:endParaRPr lang="en-US" sz="1900" dirty="0"/>
          </a:p>
          <a:p>
            <a:pPr marL="0" indent="0">
              <a:spcBef>
                <a:spcPts val="0"/>
              </a:spcBef>
              <a:buNone/>
            </a:pPr>
            <a:r>
              <a:rPr lang="en-US" sz="1900" b="1" u="sng" dirty="0"/>
              <a:t>Goal: Raise $30,000</a:t>
            </a:r>
          </a:p>
          <a:p>
            <a:pPr marL="0" indent="0">
              <a:spcBef>
                <a:spcPts val="0"/>
              </a:spcBef>
              <a:buNone/>
            </a:pPr>
            <a:endParaRPr lang="en-US" sz="1900" dirty="0"/>
          </a:p>
          <a:p>
            <a:pPr marL="0" indent="0">
              <a:spcBef>
                <a:spcPts val="0"/>
              </a:spcBef>
              <a:buNone/>
            </a:pPr>
            <a:r>
              <a:rPr lang="en-US" sz="1900" b="1" i="1" dirty="0"/>
              <a:t>Purpose: </a:t>
            </a:r>
            <a:br>
              <a:rPr lang="en-US" sz="1900" dirty="0"/>
            </a:br>
            <a:endParaRPr lang="en-US" sz="1900" dirty="0"/>
          </a:p>
          <a:p>
            <a:pPr marL="0" indent="0">
              <a:spcBef>
                <a:spcPts val="0"/>
              </a:spcBef>
              <a:buNone/>
            </a:pPr>
            <a:r>
              <a:rPr lang="en-US" sz="1900" dirty="0"/>
              <a:t>1. To Provide a Fun and Challenging Competitive Experience for ALL FAST Tigers</a:t>
            </a:r>
            <a:br>
              <a:rPr lang="en-US" sz="1900" dirty="0"/>
            </a:br>
            <a:endParaRPr lang="en-US" sz="1900" dirty="0"/>
          </a:p>
          <a:p>
            <a:pPr marL="0" indent="0">
              <a:spcBef>
                <a:spcPts val="0"/>
              </a:spcBef>
              <a:buNone/>
            </a:pPr>
            <a:r>
              <a:rPr lang="en-US" sz="1900" dirty="0"/>
              <a:t>2. To Generate Funds to Support FAST Programming and Equipment needs along with Future Expansion </a:t>
            </a:r>
          </a:p>
          <a:p>
            <a:pPr marL="0" indent="0">
              <a:spcBef>
                <a:spcPts val="0"/>
              </a:spcBef>
              <a:buNone/>
            </a:pPr>
            <a:endParaRPr lang="en-US" sz="1900" dirty="0"/>
          </a:p>
          <a:p>
            <a:pPr marL="0" indent="0">
              <a:spcBef>
                <a:spcPts val="0"/>
              </a:spcBef>
              <a:buNone/>
            </a:pPr>
            <a:r>
              <a:rPr lang="en-US" sz="1900" dirty="0"/>
              <a:t>*Divisional Meet! </a:t>
            </a:r>
          </a:p>
          <a:p>
            <a:pPr marL="0" indent="0">
              <a:spcBef>
                <a:spcPts val="0"/>
              </a:spcBef>
              <a:buNone/>
            </a:pPr>
            <a:endParaRPr lang="en-US" sz="1900" dirty="0"/>
          </a:p>
          <a:p>
            <a:pPr marL="0" indent="0">
              <a:spcBef>
                <a:spcPts val="0"/>
              </a:spcBef>
              <a:buNone/>
            </a:pPr>
            <a:r>
              <a:rPr lang="en-US" sz="1900" b="1" i="1" dirty="0"/>
              <a:t>Promotion:</a:t>
            </a:r>
          </a:p>
          <a:p>
            <a:pPr marL="0" indent="0">
              <a:spcBef>
                <a:spcPts val="0"/>
              </a:spcBef>
              <a:buNone/>
            </a:pPr>
            <a:endParaRPr lang="en-US" sz="1900" dirty="0"/>
          </a:p>
          <a:p>
            <a:pPr marL="0" indent="0">
              <a:spcBef>
                <a:spcPts val="0"/>
              </a:spcBef>
              <a:buNone/>
            </a:pPr>
            <a:r>
              <a:rPr lang="en-US" sz="1900" dirty="0"/>
              <a:t>1. Roll-out Dates &amp; Deadlines </a:t>
            </a:r>
          </a:p>
          <a:p>
            <a:pPr marL="0" indent="0">
              <a:spcBef>
                <a:spcPts val="0"/>
              </a:spcBef>
              <a:buNone/>
            </a:pPr>
            <a:endParaRPr lang="en-US" sz="1900" dirty="0"/>
          </a:p>
          <a:p>
            <a:pPr marL="0" indent="0">
              <a:spcBef>
                <a:spcPts val="0"/>
              </a:spcBef>
              <a:buNone/>
            </a:pPr>
            <a:r>
              <a:rPr lang="en-US" sz="1900" dirty="0"/>
              <a:t>2. Social Media &amp; Personal Promotional Page </a:t>
            </a:r>
          </a:p>
          <a:p>
            <a:pPr marL="0" indent="0">
              <a:spcBef>
                <a:spcPts val="0"/>
              </a:spcBef>
              <a:buNone/>
            </a:pPr>
            <a:endParaRPr lang="en-US" sz="1900" dirty="0"/>
          </a:p>
          <a:p>
            <a:pPr marL="0" indent="0">
              <a:spcBef>
                <a:spcPts val="0"/>
              </a:spcBef>
              <a:buNone/>
            </a:pPr>
            <a:r>
              <a:rPr lang="en-US" sz="1900" b="1" i="1" dirty="0"/>
              <a:t>Incentives:</a:t>
            </a:r>
          </a:p>
          <a:p>
            <a:pPr marL="0" indent="0">
              <a:spcBef>
                <a:spcPts val="0"/>
              </a:spcBef>
              <a:buNone/>
            </a:pPr>
            <a:endParaRPr lang="en-US" sz="1900" b="1" i="1" dirty="0"/>
          </a:p>
          <a:p>
            <a:pPr marL="0" indent="0">
              <a:spcBef>
                <a:spcPts val="0"/>
              </a:spcBef>
              <a:buNone/>
            </a:pPr>
            <a:r>
              <a:rPr lang="en-US" sz="1900" dirty="0"/>
              <a:t>1. Individual, Group, TEAM Celebration</a:t>
            </a:r>
          </a:p>
          <a:p>
            <a:pPr marL="0" indent="0">
              <a:spcBef>
                <a:spcPts val="0"/>
              </a:spcBef>
              <a:buNone/>
            </a:pPr>
            <a:endParaRPr lang="en-US" sz="1900" dirty="0"/>
          </a:p>
          <a:p>
            <a:pPr marL="0" indent="0">
              <a:spcBef>
                <a:spcPts val="0"/>
              </a:spcBef>
              <a:buNone/>
            </a:pPr>
            <a:r>
              <a:rPr lang="en-US" sz="1900" dirty="0"/>
              <a:t>2. Prizes!!!</a:t>
            </a:r>
          </a:p>
          <a:p>
            <a:pPr marL="0" indent="0">
              <a:spcBef>
                <a:spcPts val="0"/>
              </a:spcBef>
              <a:buNone/>
            </a:pPr>
            <a:br>
              <a:rPr lang="en-US" sz="1500" dirty="0"/>
            </a:br>
            <a:endParaRPr lang="en-US" sz="1500" dirty="0"/>
          </a:p>
          <a:p>
            <a:pPr lvl="1">
              <a:spcBef>
                <a:spcPts val="0"/>
              </a:spcBef>
            </a:pPr>
            <a:endParaRPr lang="en-US" dirty="0"/>
          </a:p>
          <a:p>
            <a:pPr lvl="1"/>
            <a:endParaRPr lang="en-US"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132698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0713" y="279370"/>
            <a:ext cx="8562817" cy="624106"/>
          </a:xfrm>
        </p:spPr>
        <p:txBody>
          <a:bodyPr>
            <a:noAutofit/>
          </a:bodyPr>
          <a:lstStyle/>
          <a:p>
            <a:pPr algn="ctr"/>
            <a:r>
              <a:rPr lang="en-US" sz="3600" b="1" dirty="0"/>
              <a:t>FAST: Proud of the Past, Excited for the Future!</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1073425" y="1179442"/>
            <a:ext cx="9780105" cy="5524675"/>
          </a:xfrm>
        </p:spPr>
        <p:txBody>
          <a:bodyPr>
            <a:normAutofit/>
          </a:bodyPr>
          <a:lstStyle/>
          <a:p>
            <a:pPr marL="0" indent="0">
              <a:buNone/>
            </a:pPr>
            <a:r>
              <a:rPr lang="en-US" sz="1800" dirty="0"/>
              <a:t>While the past is apparent upon reflection, it is what we learn and how we respond that makes it valuable for the future.  To this point, how do we process, demonstrate progress and thrive?  As we always do…FAST plans for success.  Strategically, we plan to overcome challenges and obstacles to succeed.  How?  We…</a:t>
            </a:r>
          </a:p>
          <a:p>
            <a:pPr marL="457200" lvl="1" indent="0">
              <a:buNone/>
            </a:pPr>
            <a:r>
              <a:rPr lang="en-US" sz="1800" dirty="0"/>
              <a:t>1.    Identify Challenges</a:t>
            </a:r>
          </a:p>
          <a:p>
            <a:pPr marL="457200" lvl="1" indent="0">
              <a:buNone/>
            </a:pPr>
            <a:r>
              <a:rPr lang="en-US" sz="1800" dirty="0"/>
              <a:t>2.    Seek Innovative Solutions</a:t>
            </a:r>
          </a:p>
          <a:p>
            <a:pPr marL="457200" lvl="1" indent="0">
              <a:buNone/>
            </a:pPr>
            <a:r>
              <a:rPr lang="en-US" sz="1800" dirty="0"/>
              <a:t>3.    Grow through Opportunity</a:t>
            </a:r>
          </a:p>
          <a:p>
            <a:pPr marL="0" indent="0">
              <a:buNone/>
            </a:pPr>
            <a:r>
              <a:rPr lang="en-US" sz="1800" dirty="0"/>
              <a:t>Respecting the past and navigating the future, with respect, will allow us to prevail, thrive and succeed!</a:t>
            </a:r>
          </a:p>
          <a:p>
            <a:pPr marL="0" indent="0">
              <a:buNone/>
            </a:pPr>
            <a:endParaRPr lang="en-US" sz="1800" dirty="0"/>
          </a:p>
          <a:p>
            <a:pPr marL="0" indent="0">
              <a:buNone/>
            </a:pPr>
            <a:r>
              <a:rPr lang="en-US" sz="1800" dirty="0"/>
              <a:t>Coach Keller's Top 3 takeaways from 2023...</a:t>
            </a:r>
          </a:p>
          <a:p>
            <a:pPr lvl="1"/>
            <a:r>
              <a:rPr lang="en-US" sz="1800" dirty="0"/>
              <a:t>Communicate, Communicate, Communicate</a:t>
            </a:r>
          </a:p>
          <a:p>
            <a:pPr lvl="1"/>
            <a:r>
              <a:rPr lang="en-US" sz="1800" dirty="0"/>
              <a:t>Determine a Goal that is Worth Achieving </a:t>
            </a:r>
          </a:p>
          <a:p>
            <a:pPr lvl="1"/>
            <a:r>
              <a:rPr lang="en-US" sz="1800" dirty="0"/>
              <a:t>Engage with Flexibility, Adaptability and a Think Out of the Box Mentality </a:t>
            </a:r>
            <a:br>
              <a:rPr lang="en-US" sz="1800" dirty="0"/>
            </a:br>
            <a:endParaRPr lang="en-US" sz="1800" dirty="0"/>
          </a:p>
          <a:p>
            <a:pPr marL="0" indent="0">
              <a:buNone/>
            </a:pPr>
            <a:r>
              <a:rPr lang="en-US" sz="1800" dirty="0"/>
              <a:t>Forward thinking...</a:t>
            </a:r>
          </a:p>
          <a:p>
            <a:pPr marL="0" indent="0">
              <a:buNone/>
            </a:pPr>
            <a:r>
              <a:rPr lang="en-US" sz="1800" dirty="0"/>
              <a:t>        *Gold Medal Club – 2024!</a:t>
            </a:r>
          </a:p>
          <a:p>
            <a:pPr marL="0" indent="0">
              <a:buNone/>
            </a:pPr>
            <a:r>
              <a:rPr lang="en-US" sz="1800" dirty="0"/>
              <a:t>        *Club Development – Building People, Building Champions!</a:t>
            </a:r>
          </a:p>
          <a:p>
            <a:pPr marL="457200" lvl="1" indent="0">
              <a:buNone/>
            </a:pPr>
            <a:endParaRPr lang="en-US" sz="1600"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209966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0713" y="279370"/>
            <a:ext cx="8562817" cy="624106"/>
          </a:xfrm>
        </p:spPr>
        <p:txBody>
          <a:bodyPr>
            <a:noAutofit/>
          </a:bodyPr>
          <a:lstStyle/>
          <a:p>
            <a:pPr algn="ctr"/>
            <a:r>
              <a:rPr lang="en-US" sz="3600" b="1" dirty="0"/>
              <a:t>FAST: A Quest for Excellence!</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1073425" y="1179442"/>
            <a:ext cx="9780105" cy="5524675"/>
          </a:xfrm>
        </p:spPr>
        <p:txBody>
          <a:bodyPr>
            <a:normAutofit fontScale="92500" lnSpcReduction="10000"/>
          </a:bodyPr>
          <a:lstStyle/>
          <a:p>
            <a:pPr marL="0" indent="0">
              <a:buNone/>
            </a:pPr>
            <a:r>
              <a:rPr lang="en-US" sz="1800" dirty="0"/>
              <a:t>While the past is apparent upon reflection, it is what we learn and how we respond that makes it valuable for the future.  To this point, how do we process, demonstrate progress and thrive?  As we always do…FAST plans for success.  Strategically, we will Aim for Excellence.  How?  We WILL…</a:t>
            </a:r>
          </a:p>
          <a:p>
            <a:pPr marL="457200" lvl="1" indent="0">
              <a:buNone/>
            </a:pPr>
            <a:r>
              <a:rPr lang="en-US" sz="1800" dirty="0"/>
              <a:t>1.    Continually Prepare</a:t>
            </a:r>
          </a:p>
          <a:p>
            <a:pPr marL="457200" lvl="1" indent="0">
              <a:buNone/>
            </a:pPr>
            <a:r>
              <a:rPr lang="en-US" sz="1800" dirty="0"/>
              <a:t>2.    Give Championship Efforts</a:t>
            </a:r>
          </a:p>
          <a:p>
            <a:pPr marL="457200" lvl="1" indent="0">
              <a:buNone/>
            </a:pPr>
            <a:r>
              <a:rPr lang="en-US" sz="1800" dirty="0"/>
              <a:t>3.    Make Consistency Normal</a:t>
            </a:r>
          </a:p>
          <a:p>
            <a:pPr marL="0" indent="0">
              <a:buNone/>
            </a:pPr>
            <a:r>
              <a:rPr lang="en-US" sz="1800" dirty="0"/>
              <a:t>Respecting the past and navigating the future, with respect, will allow us to achieve, thrive and succeed!</a:t>
            </a:r>
          </a:p>
          <a:p>
            <a:pPr marL="0" indent="0">
              <a:buNone/>
            </a:pPr>
            <a:endParaRPr lang="en-US" sz="1800" dirty="0"/>
          </a:p>
          <a:p>
            <a:pPr marL="0" indent="0">
              <a:buNone/>
            </a:pPr>
            <a:r>
              <a:rPr lang="en-US" sz="1800" dirty="0"/>
              <a:t>Coach Keller's Top 5 takeaways from 2024...</a:t>
            </a:r>
          </a:p>
          <a:p>
            <a:pPr lvl="1"/>
            <a:r>
              <a:rPr lang="en-US" sz="1800" dirty="0"/>
              <a:t>Create and Prepare…Opportunity! </a:t>
            </a:r>
          </a:p>
          <a:p>
            <a:pPr lvl="1"/>
            <a:r>
              <a:rPr lang="en-US" sz="1800" dirty="0"/>
              <a:t>Even at Your Best…It Takes More!</a:t>
            </a:r>
          </a:p>
          <a:p>
            <a:pPr lvl="1"/>
            <a:r>
              <a:rPr lang="en-US" sz="1800" dirty="0"/>
              <a:t>Good to Great is Marginal!</a:t>
            </a:r>
          </a:p>
          <a:p>
            <a:pPr lvl="1"/>
            <a:r>
              <a:rPr lang="en-US" sz="1800" dirty="0"/>
              <a:t>Never, Ever Give UP!</a:t>
            </a:r>
          </a:p>
          <a:p>
            <a:pPr lvl="1"/>
            <a:r>
              <a:rPr lang="en-US" sz="1800" dirty="0"/>
              <a:t>We are Capable…BELIEVE! </a:t>
            </a:r>
            <a:br>
              <a:rPr lang="en-US" sz="1800" dirty="0"/>
            </a:br>
            <a:endParaRPr lang="en-US" sz="1800" dirty="0"/>
          </a:p>
          <a:p>
            <a:pPr marL="0" indent="0">
              <a:buNone/>
            </a:pPr>
            <a:r>
              <a:rPr lang="en-US" sz="1800" dirty="0"/>
              <a:t>Forward thinking...</a:t>
            </a:r>
          </a:p>
          <a:p>
            <a:pPr marL="0" indent="0">
              <a:buNone/>
            </a:pPr>
            <a:r>
              <a:rPr lang="en-US" sz="1800" dirty="0"/>
              <a:t>        *Podium Club – Gold Medal x 4!</a:t>
            </a:r>
          </a:p>
          <a:p>
            <a:pPr marL="0" indent="0">
              <a:buNone/>
            </a:pPr>
            <a:r>
              <a:rPr lang="en-US" sz="1800" dirty="0"/>
              <a:t>        *Olympic “Performance”</a:t>
            </a:r>
          </a:p>
          <a:p>
            <a:pPr marL="0" indent="0">
              <a:buNone/>
            </a:pPr>
            <a:r>
              <a:rPr lang="en-US" sz="1800" dirty="0"/>
              <a:t>        *Club Development – Building People, Building Champions!</a:t>
            </a:r>
          </a:p>
          <a:p>
            <a:pPr marL="0" indent="0">
              <a:buNone/>
            </a:pPr>
            <a:endParaRPr lang="en-US" sz="1800" dirty="0"/>
          </a:p>
          <a:p>
            <a:pPr marL="457200" lvl="1" indent="0">
              <a:buNone/>
            </a:pPr>
            <a:endParaRPr lang="en-US" sz="1600"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3946401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324355" cy="624106"/>
          </a:xfrm>
        </p:spPr>
        <p:txBody>
          <a:bodyPr>
            <a:noAutofit/>
          </a:bodyPr>
          <a:lstStyle/>
          <a:p>
            <a:pPr algn="ctr"/>
            <a:r>
              <a:rPr lang="en-US" sz="4000" b="1" dirty="0"/>
              <a:t>FAST Program of Excellence</a:t>
            </a:r>
            <a:endParaRPr lang="en-US" sz="5000" b="1" dirty="0"/>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1073425" y="1179442"/>
            <a:ext cx="8680175" cy="5524675"/>
          </a:xfrm>
        </p:spPr>
        <p:txBody>
          <a:bodyPr>
            <a:normAutofit lnSpcReduction="10000"/>
          </a:bodyPr>
          <a:lstStyle/>
          <a:p>
            <a:pPr marL="0" indent="0">
              <a:buNone/>
            </a:pPr>
            <a:r>
              <a:rPr lang="en-US" sz="1800" b="1" dirty="0"/>
              <a:t>FAST Programming</a:t>
            </a:r>
          </a:p>
          <a:p>
            <a:pPr marL="0" indent="0">
              <a:buNone/>
            </a:pPr>
            <a:r>
              <a:rPr lang="en-US" sz="1600" b="0" i="0" dirty="0">
                <a:effectLst/>
              </a:rPr>
              <a:t>FAST is a FULL Service Aquatics Club </a:t>
            </a:r>
          </a:p>
          <a:p>
            <a:r>
              <a:rPr lang="en-US" sz="1600" i="1" dirty="0"/>
              <a:t>Learn to Swim Program</a:t>
            </a:r>
          </a:p>
          <a:p>
            <a:r>
              <a:rPr lang="en-US" sz="1600" i="1" dirty="0"/>
              <a:t>Pre-Team</a:t>
            </a:r>
          </a:p>
          <a:p>
            <a:r>
              <a:rPr lang="en-US" sz="1600" i="1" dirty="0"/>
              <a:t>Competitive Team</a:t>
            </a:r>
          </a:p>
          <a:p>
            <a:r>
              <a:rPr lang="en-US" sz="1600" i="1" dirty="0"/>
              <a:t>HS/College Programs – HS Prep, CAPP</a:t>
            </a:r>
          </a:p>
          <a:p>
            <a:r>
              <a:rPr lang="en-US" sz="1600" i="1" dirty="0"/>
              <a:t>Adult Swim Program</a:t>
            </a:r>
          </a:p>
          <a:p>
            <a:r>
              <a:rPr lang="en-US" sz="1600" i="1" dirty="0"/>
              <a:t>FAST Diving Tigers</a:t>
            </a:r>
          </a:p>
          <a:p>
            <a:pPr marL="0" indent="0">
              <a:buNone/>
            </a:pPr>
            <a:endParaRPr lang="en-US" sz="1800" b="1" dirty="0"/>
          </a:p>
          <a:p>
            <a:pPr marL="0" indent="0">
              <a:buNone/>
            </a:pPr>
            <a:r>
              <a:rPr lang="en-US" sz="1800" b="1" dirty="0"/>
              <a:t>FAST Competitive Team Structure </a:t>
            </a:r>
          </a:p>
          <a:p>
            <a:pPr marL="0" indent="0">
              <a:buNone/>
            </a:pPr>
            <a:r>
              <a:rPr lang="en-US" sz="1600" b="0" i="0" dirty="0">
                <a:effectLst/>
              </a:rPr>
              <a:t>The FAST competitive program has five Divisions: </a:t>
            </a:r>
          </a:p>
          <a:p>
            <a:r>
              <a:rPr lang="en-US" sz="1600" b="0" i="1" dirty="0" err="1">
                <a:effectLst/>
              </a:rPr>
              <a:t>FUNdamentals</a:t>
            </a:r>
            <a:r>
              <a:rPr lang="en-US" sz="1600" b="0" i="0" dirty="0">
                <a:effectLst/>
              </a:rPr>
              <a:t>, </a:t>
            </a:r>
            <a:r>
              <a:rPr lang="en-US" sz="1600" b="0" i="1" dirty="0">
                <a:effectLst/>
              </a:rPr>
              <a:t>Learn to Practice</a:t>
            </a:r>
            <a:r>
              <a:rPr lang="en-US" sz="1600" b="0" i="0" dirty="0">
                <a:effectLst/>
              </a:rPr>
              <a:t>, </a:t>
            </a:r>
            <a:r>
              <a:rPr lang="en-US" sz="1600" b="0" i="1" dirty="0">
                <a:effectLst/>
              </a:rPr>
              <a:t>Learn to Train</a:t>
            </a:r>
            <a:r>
              <a:rPr lang="en-US" sz="1600" b="0" i="0" dirty="0">
                <a:effectLst/>
              </a:rPr>
              <a:t>, </a:t>
            </a:r>
            <a:r>
              <a:rPr lang="en-US" sz="1600" b="0" i="1" dirty="0">
                <a:effectLst/>
              </a:rPr>
              <a:t>Train to Compete</a:t>
            </a:r>
            <a:r>
              <a:rPr lang="en-US" sz="1600" b="0" i="0" dirty="0">
                <a:effectLst/>
              </a:rPr>
              <a:t>, and </a:t>
            </a:r>
            <a:r>
              <a:rPr lang="en-US" sz="1600" b="0" i="1" dirty="0">
                <a:effectLst/>
              </a:rPr>
              <a:t>Compete to Excel</a:t>
            </a:r>
            <a:r>
              <a:rPr lang="en-US" sz="1600" b="0" i="0" dirty="0">
                <a:effectLst/>
              </a:rPr>
              <a:t>.</a:t>
            </a:r>
          </a:p>
          <a:p>
            <a:r>
              <a:rPr lang="en-US" sz="1600" dirty="0"/>
              <a:t>Four Training Groups within 10&amp;Under / 11-14 / Senior Age Groups *Emerging Elite!</a:t>
            </a:r>
          </a:p>
          <a:p>
            <a:r>
              <a:rPr lang="en-US" sz="1600" b="0" i="0" dirty="0">
                <a:effectLst/>
              </a:rPr>
              <a:t>Training Groups and</a:t>
            </a:r>
            <a:r>
              <a:rPr lang="en-US" sz="1600" dirty="0"/>
              <a:t> </a:t>
            </a:r>
            <a:r>
              <a:rPr lang="en-US" sz="1600" b="0" i="0" dirty="0">
                <a:effectLst/>
              </a:rPr>
              <a:t>Standards of Achievement.</a:t>
            </a:r>
          </a:p>
          <a:p>
            <a:pPr marL="457200" lvl="1" indent="0">
              <a:buNone/>
            </a:pPr>
            <a:endParaRPr lang="en-US" sz="1400" dirty="0"/>
          </a:p>
          <a:p>
            <a:pPr marL="0" indent="0">
              <a:buNone/>
            </a:pPr>
            <a:r>
              <a:rPr lang="en-US" sz="1800" b="1" dirty="0"/>
              <a:t>FAST Staff…</a:t>
            </a:r>
            <a:endParaRPr lang="en-US" sz="1800" b="1" i="1" dirty="0"/>
          </a:p>
          <a:p>
            <a:pPr lvl="2"/>
            <a:endParaRPr lang="en-US" sz="400"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425149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0396" y="319037"/>
            <a:ext cx="6457361" cy="650790"/>
          </a:xfrm>
        </p:spPr>
        <p:txBody>
          <a:bodyPr>
            <a:noAutofit/>
          </a:bodyPr>
          <a:lstStyle/>
          <a:p>
            <a:pPr algn="ctr"/>
            <a:r>
              <a:rPr lang="en-US" sz="4800" b="1" u="sng" dirty="0"/>
              <a:t>2024/2025 Coaching Staff</a:t>
            </a:r>
          </a:p>
        </p:txBody>
      </p:sp>
      <p:sp>
        <p:nvSpPr>
          <p:cNvPr id="20" name="TextBox 19"/>
          <p:cNvSpPr txBox="1"/>
          <p:nvPr/>
        </p:nvSpPr>
        <p:spPr>
          <a:xfrm>
            <a:off x="1793006" y="1285646"/>
            <a:ext cx="2321794" cy="861774"/>
          </a:xfrm>
          <a:prstGeom prst="rect">
            <a:avLst/>
          </a:prstGeom>
          <a:noFill/>
        </p:spPr>
        <p:txBody>
          <a:bodyPr wrap="square" rtlCol="0">
            <a:spAutoFit/>
          </a:bodyPr>
          <a:lstStyle/>
          <a:p>
            <a:r>
              <a:rPr lang="en-US" dirty="0"/>
              <a:t>Joe Keller</a:t>
            </a:r>
          </a:p>
          <a:p>
            <a:r>
              <a:rPr lang="en-US" sz="1600" i="1" dirty="0"/>
              <a:t>Head Coach/Director/ </a:t>
            </a:r>
          </a:p>
          <a:p>
            <a:r>
              <a:rPr lang="en-US" sz="1600" i="1" dirty="0"/>
              <a:t>Co-Business Manager</a:t>
            </a:r>
          </a:p>
        </p:txBody>
      </p:sp>
      <p:pic>
        <p:nvPicPr>
          <p:cNvPr id="28" name="Picture 27">
            <a:extLst>
              <a:ext uri="{FF2B5EF4-FFF2-40B4-BE49-F238E27FC236}">
                <a16:creationId xmlns:a16="http://schemas.microsoft.com/office/drawing/2014/main" id="{79614FF4-3E81-0E4C-9AA8-82CBC5DF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pic>
        <p:nvPicPr>
          <p:cNvPr id="2" name="Picture 1">
            <a:extLst>
              <a:ext uri="{FF2B5EF4-FFF2-40B4-BE49-F238E27FC236}">
                <a16:creationId xmlns:a16="http://schemas.microsoft.com/office/drawing/2014/main" id="{82D3819C-D1FE-284E-A796-9AB6A55089DE}"/>
              </a:ext>
            </a:extLst>
          </p:cNvPr>
          <p:cNvPicPr>
            <a:picLocks noChangeAspect="1"/>
          </p:cNvPicPr>
          <p:nvPr/>
        </p:nvPicPr>
        <p:blipFill>
          <a:blip r:embed="rId3"/>
          <a:stretch>
            <a:fillRect/>
          </a:stretch>
        </p:blipFill>
        <p:spPr>
          <a:xfrm>
            <a:off x="434983" y="1247378"/>
            <a:ext cx="1333500" cy="1212851"/>
          </a:xfrm>
          <a:prstGeom prst="rect">
            <a:avLst/>
          </a:prstGeom>
        </p:spPr>
      </p:pic>
      <p:pic>
        <p:nvPicPr>
          <p:cNvPr id="4" name="Picture 3">
            <a:extLst>
              <a:ext uri="{FF2B5EF4-FFF2-40B4-BE49-F238E27FC236}">
                <a16:creationId xmlns:a16="http://schemas.microsoft.com/office/drawing/2014/main" id="{904F5C4A-32B2-804C-AF40-F77BB2832598}"/>
              </a:ext>
            </a:extLst>
          </p:cNvPr>
          <p:cNvPicPr>
            <a:picLocks noChangeAspect="1"/>
          </p:cNvPicPr>
          <p:nvPr/>
        </p:nvPicPr>
        <p:blipFill>
          <a:blip r:embed="rId4"/>
          <a:stretch>
            <a:fillRect/>
          </a:stretch>
        </p:blipFill>
        <p:spPr>
          <a:xfrm>
            <a:off x="434983" y="2554797"/>
            <a:ext cx="1333500" cy="1333500"/>
          </a:xfrm>
          <a:prstGeom prst="rect">
            <a:avLst/>
          </a:prstGeom>
        </p:spPr>
      </p:pic>
      <p:pic>
        <p:nvPicPr>
          <p:cNvPr id="12" name="Picture 11">
            <a:extLst>
              <a:ext uri="{FF2B5EF4-FFF2-40B4-BE49-F238E27FC236}">
                <a16:creationId xmlns:a16="http://schemas.microsoft.com/office/drawing/2014/main" id="{0152E942-4311-D142-8DEC-343C50664FE5}"/>
              </a:ext>
            </a:extLst>
          </p:cNvPr>
          <p:cNvPicPr>
            <a:picLocks noChangeAspect="1"/>
          </p:cNvPicPr>
          <p:nvPr/>
        </p:nvPicPr>
        <p:blipFill>
          <a:blip r:embed="rId5"/>
          <a:stretch>
            <a:fillRect/>
          </a:stretch>
        </p:blipFill>
        <p:spPr>
          <a:xfrm>
            <a:off x="427864" y="3995194"/>
            <a:ext cx="1333500" cy="1333500"/>
          </a:xfrm>
          <a:prstGeom prst="rect">
            <a:avLst/>
          </a:prstGeom>
        </p:spPr>
      </p:pic>
      <p:sp>
        <p:nvSpPr>
          <p:cNvPr id="23" name="TextBox 22">
            <a:extLst>
              <a:ext uri="{FF2B5EF4-FFF2-40B4-BE49-F238E27FC236}">
                <a16:creationId xmlns:a16="http://schemas.microsoft.com/office/drawing/2014/main" id="{57C7EE53-026D-C343-B5A9-C0939FC9D5E2}"/>
              </a:ext>
            </a:extLst>
          </p:cNvPr>
          <p:cNvSpPr txBox="1"/>
          <p:nvPr/>
        </p:nvSpPr>
        <p:spPr>
          <a:xfrm>
            <a:off x="1793006" y="2660792"/>
            <a:ext cx="2158283" cy="861774"/>
          </a:xfrm>
          <a:prstGeom prst="rect">
            <a:avLst/>
          </a:prstGeom>
          <a:noFill/>
        </p:spPr>
        <p:txBody>
          <a:bodyPr wrap="none" rtlCol="0">
            <a:spAutoFit/>
          </a:bodyPr>
          <a:lstStyle/>
          <a:p>
            <a:r>
              <a:rPr lang="en-US" dirty="0"/>
              <a:t>Alec Haley</a:t>
            </a:r>
          </a:p>
          <a:p>
            <a:r>
              <a:rPr lang="en-US" sz="1600" i="1" dirty="0"/>
              <a:t>Associate Head Coach/</a:t>
            </a:r>
          </a:p>
          <a:p>
            <a:r>
              <a:rPr lang="en-US" sz="1600" i="1" dirty="0"/>
              <a:t>National/Mentor Coach</a:t>
            </a:r>
          </a:p>
        </p:txBody>
      </p:sp>
      <p:sp>
        <p:nvSpPr>
          <p:cNvPr id="29" name="TextBox 28">
            <a:extLst>
              <a:ext uri="{FF2B5EF4-FFF2-40B4-BE49-F238E27FC236}">
                <a16:creationId xmlns:a16="http://schemas.microsoft.com/office/drawing/2014/main" id="{73D54AB7-AAC3-764C-9117-515677F48A5B}"/>
              </a:ext>
            </a:extLst>
          </p:cNvPr>
          <p:cNvSpPr txBox="1"/>
          <p:nvPr/>
        </p:nvSpPr>
        <p:spPr>
          <a:xfrm>
            <a:off x="1793006" y="4107946"/>
            <a:ext cx="2274982" cy="1107996"/>
          </a:xfrm>
          <a:prstGeom prst="rect">
            <a:avLst/>
          </a:prstGeom>
          <a:noFill/>
        </p:spPr>
        <p:txBody>
          <a:bodyPr wrap="none" rtlCol="0">
            <a:spAutoFit/>
          </a:bodyPr>
          <a:lstStyle/>
          <a:p>
            <a:r>
              <a:rPr lang="en-US" dirty="0"/>
              <a:t>Steve Sanchez</a:t>
            </a:r>
          </a:p>
          <a:p>
            <a:r>
              <a:rPr lang="en-US" sz="1600" i="1" dirty="0"/>
              <a:t>Head AG Coach/Tiger</a:t>
            </a:r>
          </a:p>
          <a:p>
            <a:r>
              <a:rPr lang="en-US" sz="1600" i="1" dirty="0"/>
              <a:t>Pride/Senior/Co-Business</a:t>
            </a:r>
          </a:p>
          <a:p>
            <a:r>
              <a:rPr lang="en-US" sz="1600" i="1" dirty="0"/>
              <a:t>Manager/Registration</a:t>
            </a:r>
          </a:p>
        </p:txBody>
      </p:sp>
      <p:sp>
        <p:nvSpPr>
          <p:cNvPr id="30" name="TextBox 29">
            <a:extLst>
              <a:ext uri="{FF2B5EF4-FFF2-40B4-BE49-F238E27FC236}">
                <a16:creationId xmlns:a16="http://schemas.microsoft.com/office/drawing/2014/main" id="{27238D55-2290-954A-BC70-A994784150F7}"/>
              </a:ext>
            </a:extLst>
          </p:cNvPr>
          <p:cNvSpPr txBox="1"/>
          <p:nvPr/>
        </p:nvSpPr>
        <p:spPr>
          <a:xfrm>
            <a:off x="1780565" y="5428300"/>
            <a:ext cx="2493659" cy="1354217"/>
          </a:xfrm>
          <a:prstGeom prst="rect">
            <a:avLst/>
          </a:prstGeom>
          <a:noFill/>
        </p:spPr>
        <p:txBody>
          <a:bodyPr wrap="square" rtlCol="0">
            <a:spAutoFit/>
          </a:bodyPr>
          <a:lstStyle/>
          <a:p>
            <a:r>
              <a:rPr lang="en-US" dirty="0"/>
              <a:t>Garland Wilson</a:t>
            </a:r>
          </a:p>
          <a:p>
            <a:r>
              <a:rPr lang="en-US" sz="1600" i="1" dirty="0"/>
              <a:t>Admin. Assistant/CAPP/ Elite/Learn to Swim SAI Instructor/Lessons &amp; Pre-Team Coordinator</a:t>
            </a:r>
          </a:p>
        </p:txBody>
      </p:sp>
      <p:pic>
        <p:nvPicPr>
          <p:cNvPr id="13" name="Picture 12">
            <a:extLst>
              <a:ext uri="{FF2B5EF4-FFF2-40B4-BE49-F238E27FC236}">
                <a16:creationId xmlns:a16="http://schemas.microsoft.com/office/drawing/2014/main" id="{9F3E25BF-20BA-EC45-BB68-F83DA0BD8C3F}"/>
              </a:ext>
            </a:extLst>
          </p:cNvPr>
          <p:cNvPicPr>
            <a:picLocks noChangeAspect="1"/>
          </p:cNvPicPr>
          <p:nvPr/>
        </p:nvPicPr>
        <p:blipFill>
          <a:blip r:embed="rId6"/>
          <a:stretch>
            <a:fillRect/>
          </a:stretch>
        </p:blipFill>
        <p:spPr>
          <a:xfrm>
            <a:off x="447065" y="5407071"/>
            <a:ext cx="1333500" cy="1333500"/>
          </a:xfrm>
          <a:prstGeom prst="rect">
            <a:avLst/>
          </a:prstGeom>
        </p:spPr>
      </p:pic>
      <p:pic>
        <p:nvPicPr>
          <p:cNvPr id="15" name="Picture 14">
            <a:extLst>
              <a:ext uri="{FF2B5EF4-FFF2-40B4-BE49-F238E27FC236}">
                <a16:creationId xmlns:a16="http://schemas.microsoft.com/office/drawing/2014/main" id="{D878BAE1-4903-124E-A27C-65A75328D551}"/>
              </a:ext>
            </a:extLst>
          </p:cNvPr>
          <p:cNvPicPr>
            <a:picLocks noChangeAspect="1"/>
          </p:cNvPicPr>
          <p:nvPr/>
        </p:nvPicPr>
        <p:blipFill>
          <a:blip r:embed="rId7"/>
          <a:stretch>
            <a:fillRect/>
          </a:stretch>
        </p:blipFill>
        <p:spPr>
          <a:xfrm>
            <a:off x="8610743" y="2618297"/>
            <a:ext cx="1296827" cy="1270000"/>
          </a:xfrm>
          <a:prstGeom prst="rect">
            <a:avLst/>
          </a:prstGeom>
        </p:spPr>
      </p:pic>
      <p:pic>
        <p:nvPicPr>
          <p:cNvPr id="18" name="Picture 17">
            <a:extLst>
              <a:ext uri="{FF2B5EF4-FFF2-40B4-BE49-F238E27FC236}">
                <a16:creationId xmlns:a16="http://schemas.microsoft.com/office/drawing/2014/main" id="{B75ADB43-C15D-EA44-B9EE-916D54C3D60A}"/>
              </a:ext>
            </a:extLst>
          </p:cNvPr>
          <p:cNvPicPr>
            <a:picLocks noChangeAspect="1"/>
          </p:cNvPicPr>
          <p:nvPr/>
        </p:nvPicPr>
        <p:blipFill>
          <a:blip r:embed="rId8"/>
          <a:stretch>
            <a:fillRect/>
          </a:stretch>
        </p:blipFill>
        <p:spPr>
          <a:xfrm>
            <a:off x="8571284" y="1126730"/>
            <a:ext cx="1333500" cy="1333500"/>
          </a:xfrm>
          <a:prstGeom prst="rect">
            <a:avLst/>
          </a:prstGeom>
        </p:spPr>
      </p:pic>
      <p:sp>
        <p:nvSpPr>
          <p:cNvPr id="31" name="TextBox 30">
            <a:extLst>
              <a:ext uri="{FF2B5EF4-FFF2-40B4-BE49-F238E27FC236}">
                <a16:creationId xmlns:a16="http://schemas.microsoft.com/office/drawing/2014/main" id="{0EC54FA7-6A3C-CF4D-A89A-1F5A9EB4918F}"/>
              </a:ext>
            </a:extLst>
          </p:cNvPr>
          <p:cNvSpPr txBox="1"/>
          <p:nvPr/>
        </p:nvSpPr>
        <p:spPr>
          <a:xfrm>
            <a:off x="5841192" y="1320455"/>
            <a:ext cx="2596867" cy="861774"/>
          </a:xfrm>
          <a:prstGeom prst="rect">
            <a:avLst/>
          </a:prstGeom>
          <a:noFill/>
        </p:spPr>
        <p:txBody>
          <a:bodyPr wrap="square" rtlCol="0">
            <a:spAutoFit/>
          </a:bodyPr>
          <a:lstStyle/>
          <a:p>
            <a:r>
              <a:rPr lang="en-US" dirty="0"/>
              <a:t>Kris Keller</a:t>
            </a:r>
          </a:p>
          <a:p>
            <a:r>
              <a:rPr lang="en-US" sz="1600" i="1" dirty="0"/>
              <a:t>Emerging Elite/Tiger Pride/ Website/Social Media</a:t>
            </a:r>
          </a:p>
        </p:txBody>
      </p:sp>
      <p:sp>
        <p:nvSpPr>
          <p:cNvPr id="32" name="TextBox 31">
            <a:extLst>
              <a:ext uri="{FF2B5EF4-FFF2-40B4-BE49-F238E27FC236}">
                <a16:creationId xmlns:a16="http://schemas.microsoft.com/office/drawing/2014/main" id="{4EAD5AC9-244C-B94F-8A18-AB4E5A0C251E}"/>
              </a:ext>
            </a:extLst>
          </p:cNvPr>
          <p:cNvSpPr txBox="1"/>
          <p:nvPr/>
        </p:nvSpPr>
        <p:spPr>
          <a:xfrm>
            <a:off x="5841192" y="2667548"/>
            <a:ext cx="2563772" cy="861774"/>
          </a:xfrm>
          <a:prstGeom prst="rect">
            <a:avLst/>
          </a:prstGeom>
          <a:noFill/>
        </p:spPr>
        <p:txBody>
          <a:bodyPr wrap="square" rtlCol="0">
            <a:spAutoFit/>
          </a:bodyPr>
          <a:lstStyle/>
          <a:p>
            <a:r>
              <a:rPr lang="en-US" dirty="0"/>
              <a:t>Brett Riley </a:t>
            </a:r>
          </a:p>
          <a:p>
            <a:r>
              <a:rPr lang="en-US" sz="1600" i="1" dirty="0"/>
              <a:t>Masters/Adult Swim/ Emerging Elite/Tigers 3</a:t>
            </a:r>
          </a:p>
        </p:txBody>
      </p:sp>
      <p:sp>
        <p:nvSpPr>
          <p:cNvPr id="33" name="TextBox 32">
            <a:extLst>
              <a:ext uri="{FF2B5EF4-FFF2-40B4-BE49-F238E27FC236}">
                <a16:creationId xmlns:a16="http://schemas.microsoft.com/office/drawing/2014/main" id="{D74B6B5C-083C-344D-854C-9D6C00999419}"/>
              </a:ext>
            </a:extLst>
          </p:cNvPr>
          <p:cNvSpPr txBox="1"/>
          <p:nvPr/>
        </p:nvSpPr>
        <p:spPr>
          <a:xfrm>
            <a:off x="5871790" y="4111175"/>
            <a:ext cx="1930913" cy="615553"/>
          </a:xfrm>
          <a:prstGeom prst="rect">
            <a:avLst/>
          </a:prstGeom>
          <a:noFill/>
        </p:spPr>
        <p:txBody>
          <a:bodyPr wrap="none" rtlCol="0">
            <a:spAutoFit/>
          </a:bodyPr>
          <a:lstStyle/>
          <a:p>
            <a:r>
              <a:rPr lang="en-US" dirty="0"/>
              <a:t>Ellen Fero</a:t>
            </a:r>
          </a:p>
          <a:p>
            <a:r>
              <a:rPr lang="en-US" sz="1600" i="1" dirty="0"/>
              <a:t>Tigers 2/Tiger Cubs 2</a:t>
            </a:r>
          </a:p>
        </p:txBody>
      </p:sp>
      <p:sp>
        <p:nvSpPr>
          <p:cNvPr id="34" name="TextBox 33">
            <a:extLst>
              <a:ext uri="{FF2B5EF4-FFF2-40B4-BE49-F238E27FC236}">
                <a16:creationId xmlns:a16="http://schemas.microsoft.com/office/drawing/2014/main" id="{1A516617-E3DA-394B-9FDF-13926A4A4E79}"/>
              </a:ext>
            </a:extLst>
          </p:cNvPr>
          <p:cNvSpPr txBox="1"/>
          <p:nvPr/>
        </p:nvSpPr>
        <p:spPr>
          <a:xfrm>
            <a:off x="5908476" y="5430136"/>
            <a:ext cx="1601721" cy="615553"/>
          </a:xfrm>
          <a:prstGeom prst="rect">
            <a:avLst/>
          </a:prstGeom>
          <a:noFill/>
        </p:spPr>
        <p:txBody>
          <a:bodyPr wrap="none" rtlCol="0">
            <a:spAutoFit/>
          </a:bodyPr>
          <a:lstStyle/>
          <a:p>
            <a:r>
              <a:rPr lang="en-US" dirty="0"/>
              <a:t>Isaiah Huisman</a:t>
            </a:r>
          </a:p>
          <a:p>
            <a:r>
              <a:rPr lang="en-US" sz="1600" i="1" dirty="0"/>
              <a:t>Tigers 1/HS Prep</a:t>
            </a:r>
          </a:p>
        </p:txBody>
      </p:sp>
      <p:sp>
        <p:nvSpPr>
          <p:cNvPr id="35" name="TextBox 34">
            <a:extLst>
              <a:ext uri="{FF2B5EF4-FFF2-40B4-BE49-F238E27FC236}">
                <a16:creationId xmlns:a16="http://schemas.microsoft.com/office/drawing/2014/main" id="{D05FED0F-8ADD-7540-80DB-23A3DA48599D}"/>
              </a:ext>
            </a:extLst>
          </p:cNvPr>
          <p:cNvSpPr txBox="1"/>
          <p:nvPr/>
        </p:nvSpPr>
        <p:spPr>
          <a:xfrm>
            <a:off x="9904784" y="1320455"/>
            <a:ext cx="1213794" cy="615553"/>
          </a:xfrm>
          <a:prstGeom prst="rect">
            <a:avLst/>
          </a:prstGeom>
          <a:noFill/>
        </p:spPr>
        <p:txBody>
          <a:bodyPr wrap="none" rtlCol="0">
            <a:spAutoFit/>
          </a:bodyPr>
          <a:lstStyle/>
          <a:p>
            <a:r>
              <a:rPr lang="en-US" dirty="0"/>
              <a:t>T.C. Smith</a:t>
            </a:r>
          </a:p>
          <a:p>
            <a:r>
              <a:rPr lang="en-US" sz="1600" i="1" dirty="0"/>
              <a:t>Tiger Stripes</a:t>
            </a:r>
          </a:p>
        </p:txBody>
      </p:sp>
      <p:pic>
        <p:nvPicPr>
          <p:cNvPr id="37" name="Picture 36">
            <a:extLst>
              <a:ext uri="{FF2B5EF4-FFF2-40B4-BE49-F238E27FC236}">
                <a16:creationId xmlns:a16="http://schemas.microsoft.com/office/drawing/2014/main" id="{BD2E4ED9-7410-1F4E-8AAD-7EA3178F8D06}"/>
              </a:ext>
            </a:extLst>
          </p:cNvPr>
          <p:cNvPicPr>
            <a:picLocks noChangeAspect="1"/>
          </p:cNvPicPr>
          <p:nvPr/>
        </p:nvPicPr>
        <p:blipFill>
          <a:blip r:embed="rId9"/>
          <a:stretch>
            <a:fillRect/>
          </a:stretch>
        </p:blipFill>
        <p:spPr>
          <a:xfrm>
            <a:off x="9675124" y="-8387"/>
            <a:ext cx="2493659" cy="977050"/>
          </a:xfrm>
          <a:prstGeom prst="rect">
            <a:avLst/>
          </a:prstGeom>
        </p:spPr>
      </p:pic>
      <p:pic>
        <p:nvPicPr>
          <p:cNvPr id="6" name="Picture 2">
            <a:extLst>
              <a:ext uri="{FF2B5EF4-FFF2-40B4-BE49-F238E27FC236}">
                <a16:creationId xmlns:a16="http://schemas.microsoft.com/office/drawing/2014/main" id="{451511C8-FD34-E4E5-F824-0246ACDD90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8502" y="1359642"/>
            <a:ext cx="308307" cy="277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9E6EA4-41AA-A133-50EF-550803540E1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8678" y="4796919"/>
            <a:ext cx="317123" cy="3283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D79BAB-B64C-9F82-7161-E4AF72DFD669}"/>
              </a:ext>
            </a:extLst>
          </p:cNvPr>
          <p:cNvSpPr txBox="1"/>
          <p:nvPr/>
        </p:nvSpPr>
        <p:spPr>
          <a:xfrm>
            <a:off x="9904784" y="2660792"/>
            <a:ext cx="2184967" cy="615553"/>
          </a:xfrm>
          <a:prstGeom prst="rect">
            <a:avLst/>
          </a:prstGeom>
          <a:noFill/>
        </p:spPr>
        <p:txBody>
          <a:bodyPr wrap="square">
            <a:spAutoFit/>
          </a:bodyPr>
          <a:lstStyle/>
          <a:p>
            <a:r>
              <a:rPr lang="en-US" dirty="0"/>
              <a:t>Mya </a:t>
            </a:r>
            <a:r>
              <a:rPr lang="en-US" dirty="0" err="1"/>
              <a:t>VanderHagen</a:t>
            </a:r>
            <a:endParaRPr lang="en-US" dirty="0"/>
          </a:p>
          <a:p>
            <a:r>
              <a:rPr lang="en-US" sz="1600" i="1" dirty="0"/>
              <a:t>Tiger Cubs 3</a:t>
            </a:r>
          </a:p>
        </p:txBody>
      </p:sp>
      <p:sp>
        <p:nvSpPr>
          <p:cNvPr id="14" name="TextBox 13">
            <a:extLst>
              <a:ext uri="{FF2B5EF4-FFF2-40B4-BE49-F238E27FC236}">
                <a16:creationId xmlns:a16="http://schemas.microsoft.com/office/drawing/2014/main" id="{45BB13D8-525E-39D6-E954-7A79DF2E42F1}"/>
              </a:ext>
            </a:extLst>
          </p:cNvPr>
          <p:cNvSpPr txBox="1"/>
          <p:nvPr/>
        </p:nvSpPr>
        <p:spPr>
          <a:xfrm>
            <a:off x="9904784" y="4095785"/>
            <a:ext cx="2184967" cy="615553"/>
          </a:xfrm>
          <a:prstGeom prst="rect">
            <a:avLst/>
          </a:prstGeom>
          <a:noFill/>
        </p:spPr>
        <p:txBody>
          <a:bodyPr wrap="square">
            <a:spAutoFit/>
          </a:bodyPr>
          <a:lstStyle/>
          <a:p>
            <a:r>
              <a:rPr lang="en-US" dirty="0"/>
              <a:t>Tamisa Lush</a:t>
            </a:r>
          </a:p>
          <a:p>
            <a:r>
              <a:rPr lang="en-US" sz="1600" i="1" dirty="0"/>
              <a:t>Tiger Cubs 2</a:t>
            </a:r>
          </a:p>
        </p:txBody>
      </p:sp>
      <p:pic>
        <p:nvPicPr>
          <p:cNvPr id="1032" name="Picture 8">
            <a:extLst>
              <a:ext uri="{FF2B5EF4-FFF2-40B4-BE49-F238E27FC236}">
                <a16:creationId xmlns:a16="http://schemas.microsoft.com/office/drawing/2014/main" id="{FC018FAD-F54D-0B8B-F3A8-561DAEBC55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81289" y="3175224"/>
            <a:ext cx="80796" cy="798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ler Donges EIU Swim Coach">
            <a:extLst>
              <a:ext uri="{FF2B5EF4-FFF2-40B4-BE49-F238E27FC236}">
                <a16:creationId xmlns:a16="http://schemas.microsoft.com/office/drawing/2014/main" id="{81591C0A-EAD8-B620-AB28-48C173A26B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3356" y="3993991"/>
            <a:ext cx="1324776" cy="1333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Tyler Donges EIU Swim Coach">
            <a:extLst>
              <a:ext uri="{FF2B5EF4-FFF2-40B4-BE49-F238E27FC236}">
                <a16:creationId xmlns:a16="http://schemas.microsoft.com/office/drawing/2014/main" id="{8B7516B0-F6C8-4385-44FE-FD73DDB03D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5646" y="5422058"/>
            <a:ext cx="1324776" cy="13331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C1B8BE9-2009-F004-071C-0B3BD93DFE47}"/>
              </a:ext>
            </a:extLst>
          </p:cNvPr>
          <p:cNvSpPr txBox="1"/>
          <p:nvPr/>
        </p:nvSpPr>
        <p:spPr>
          <a:xfrm>
            <a:off x="9900422" y="5459077"/>
            <a:ext cx="1767703" cy="615553"/>
          </a:xfrm>
          <a:prstGeom prst="rect">
            <a:avLst/>
          </a:prstGeom>
          <a:noFill/>
        </p:spPr>
        <p:txBody>
          <a:bodyPr wrap="square">
            <a:spAutoFit/>
          </a:bodyPr>
          <a:lstStyle/>
          <a:p>
            <a:r>
              <a:rPr lang="en-US" dirty="0"/>
              <a:t>Cat Sehr</a:t>
            </a:r>
            <a:endParaRPr lang="en-US" sz="1800" dirty="0"/>
          </a:p>
          <a:p>
            <a:r>
              <a:rPr lang="en-US" sz="1600" i="1" dirty="0"/>
              <a:t>Tiger Cubs 1</a:t>
            </a:r>
          </a:p>
        </p:txBody>
      </p:sp>
      <p:pic>
        <p:nvPicPr>
          <p:cNvPr id="19" name="Picture 18" descr="A person with curly hair wearing a black shirt">
            <a:extLst>
              <a:ext uri="{FF2B5EF4-FFF2-40B4-BE49-F238E27FC236}">
                <a16:creationId xmlns:a16="http://schemas.microsoft.com/office/drawing/2014/main" id="{65E3C50A-4676-20CB-6C7C-18F7FED06A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82793" y="3993990"/>
            <a:ext cx="1368049" cy="1333199"/>
          </a:xfrm>
          <a:prstGeom prst="rect">
            <a:avLst/>
          </a:prstGeom>
        </p:spPr>
      </p:pic>
      <p:pic>
        <p:nvPicPr>
          <p:cNvPr id="8" name="Picture 7" descr="A person wearing a graduation scarf">
            <a:extLst>
              <a:ext uri="{FF2B5EF4-FFF2-40B4-BE49-F238E27FC236}">
                <a16:creationId xmlns:a16="http://schemas.microsoft.com/office/drawing/2014/main" id="{0678620F-6FD5-8730-D2DF-1551C22A31E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71284" y="5422057"/>
            <a:ext cx="1336286" cy="1333199"/>
          </a:xfrm>
          <a:prstGeom prst="rect">
            <a:avLst/>
          </a:prstGeom>
        </p:spPr>
      </p:pic>
      <p:pic>
        <p:nvPicPr>
          <p:cNvPr id="1026" name="Picture 2" descr="TC Smith">
            <a:extLst>
              <a:ext uri="{FF2B5EF4-FFF2-40B4-BE49-F238E27FC236}">
                <a16:creationId xmlns:a16="http://schemas.microsoft.com/office/drawing/2014/main" id="{EE031121-CBE4-3D50-F406-83A75C86559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80415" y="1151511"/>
            <a:ext cx="1333499" cy="1307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oe Keller">
            <a:extLst>
              <a:ext uri="{FF2B5EF4-FFF2-40B4-BE49-F238E27FC236}">
                <a16:creationId xmlns:a16="http://schemas.microsoft.com/office/drawing/2014/main" id="{2F6CC997-A5E0-1D17-2604-B0EF81C0F4C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7864" y="1205386"/>
            <a:ext cx="1364580" cy="13074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teve Sanchez">
            <a:extLst>
              <a:ext uri="{FF2B5EF4-FFF2-40B4-BE49-F238E27FC236}">
                <a16:creationId xmlns:a16="http://schemas.microsoft.com/office/drawing/2014/main" id="{73C3CAD3-9FA4-DAC1-07B9-94EB2746BD5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3903" y="3962850"/>
            <a:ext cx="1364580" cy="13643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Garland Wilson">
            <a:extLst>
              <a:ext uri="{FF2B5EF4-FFF2-40B4-BE49-F238E27FC236}">
                <a16:creationId xmlns:a16="http://schemas.microsoft.com/office/drawing/2014/main" id="{08339DD6-2E44-CCB4-FA64-9D30230B2C3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5985" y="5407070"/>
            <a:ext cx="1364580" cy="1326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Kris Keller">
            <a:extLst>
              <a:ext uri="{FF2B5EF4-FFF2-40B4-BE49-F238E27FC236}">
                <a16:creationId xmlns:a16="http://schemas.microsoft.com/office/drawing/2014/main" id="{A515D771-9125-0E97-0161-559C0F6233D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47013" y="1142600"/>
            <a:ext cx="1361464" cy="13176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ett Riley">
            <a:extLst>
              <a:ext uri="{FF2B5EF4-FFF2-40B4-BE49-F238E27FC236}">
                <a16:creationId xmlns:a16="http://schemas.microsoft.com/office/drawing/2014/main" id="{76D949C4-9B5B-2E12-A8E9-55EC7B6171D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47010" y="2554797"/>
            <a:ext cx="1361465" cy="13304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llen Fero">
            <a:extLst>
              <a:ext uri="{FF2B5EF4-FFF2-40B4-BE49-F238E27FC236}">
                <a16:creationId xmlns:a16="http://schemas.microsoft.com/office/drawing/2014/main" id="{5574C0DD-F2B6-A994-74F9-414379B4D9C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39864" y="3962850"/>
            <a:ext cx="1368049" cy="13643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saiah Huisman">
            <a:extLst>
              <a:ext uri="{FF2B5EF4-FFF2-40B4-BE49-F238E27FC236}">
                <a16:creationId xmlns:a16="http://schemas.microsoft.com/office/drawing/2014/main" id="{785F5DD1-FE75-813A-B008-D4870D59D14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539864" y="5441840"/>
            <a:ext cx="1368049" cy="13406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ya VanderHagen">
            <a:extLst>
              <a:ext uri="{FF2B5EF4-FFF2-40B4-BE49-F238E27FC236}">
                <a16:creationId xmlns:a16="http://schemas.microsoft.com/office/drawing/2014/main" id="{1F3A6446-9206-3E72-1644-40F2CF7F426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575082" y="2617132"/>
            <a:ext cx="1324777" cy="126814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amisa Lush">
            <a:extLst>
              <a:ext uri="{FF2B5EF4-FFF2-40B4-BE49-F238E27FC236}">
                <a16:creationId xmlns:a16="http://schemas.microsoft.com/office/drawing/2014/main" id="{0A7E5AB5-9082-6AD5-1557-CCD6466F579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568032" y="3980144"/>
            <a:ext cx="1339537" cy="134704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at Sehr">
            <a:extLst>
              <a:ext uri="{FF2B5EF4-FFF2-40B4-BE49-F238E27FC236}">
                <a16:creationId xmlns:a16="http://schemas.microsoft.com/office/drawing/2014/main" id="{8E4F3C0D-73CF-A54C-922C-8FA0CA80DCD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560070" y="5431885"/>
            <a:ext cx="1390772" cy="134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4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0396" y="319037"/>
            <a:ext cx="6457361" cy="650790"/>
          </a:xfrm>
        </p:spPr>
        <p:txBody>
          <a:bodyPr>
            <a:noAutofit/>
          </a:bodyPr>
          <a:lstStyle/>
          <a:p>
            <a:pPr algn="ctr"/>
            <a:r>
              <a:rPr lang="en-US" sz="4800" b="1" u="sng" dirty="0"/>
              <a:t>2024/2025 Coaching Staff</a:t>
            </a:r>
          </a:p>
        </p:txBody>
      </p:sp>
      <p:sp>
        <p:nvSpPr>
          <p:cNvPr id="20" name="TextBox 19"/>
          <p:cNvSpPr txBox="1"/>
          <p:nvPr/>
        </p:nvSpPr>
        <p:spPr>
          <a:xfrm>
            <a:off x="1793006" y="1285646"/>
            <a:ext cx="2321794" cy="615553"/>
          </a:xfrm>
          <a:prstGeom prst="rect">
            <a:avLst/>
          </a:prstGeom>
          <a:noFill/>
        </p:spPr>
        <p:txBody>
          <a:bodyPr wrap="square" rtlCol="0">
            <a:spAutoFit/>
          </a:bodyPr>
          <a:lstStyle/>
          <a:p>
            <a:r>
              <a:rPr lang="en-US" dirty="0"/>
              <a:t>Tyler Richmond</a:t>
            </a:r>
          </a:p>
          <a:p>
            <a:r>
              <a:rPr lang="en-US" sz="1600" i="1" dirty="0"/>
              <a:t>Excel</a:t>
            </a:r>
          </a:p>
        </p:txBody>
      </p:sp>
      <p:pic>
        <p:nvPicPr>
          <p:cNvPr id="28" name="Picture 27">
            <a:extLst>
              <a:ext uri="{FF2B5EF4-FFF2-40B4-BE49-F238E27FC236}">
                <a16:creationId xmlns:a16="http://schemas.microsoft.com/office/drawing/2014/main" id="{79614FF4-3E81-0E4C-9AA8-82CBC5DF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pic>
        <p:nvPicPr>
          <p:cNvPr id="2" name="Picture 1">
            <a:extLst>
              <a:ext uri="{FF2B5EF4-FFF2-40B4-BE49-F238E27FC236}">
                <a16:creationId xmlns:a16="http://schemas.microsoft.com/office/drawing/2014/main" id="{82D3819C-D1FE-284E-A796-9AB6A55089DE}"/>
              </a:ext>
            </a:extLst>
          </p:cNvPr>
          <p:cNvPicPr>
            <a:picLocks noChangeAspect="1"/>
          </p:cNvPicPr>
          <p:nvPr/>
        </p:nvPicPr>
        <p:blipFill>
          <a:blip r:embed="rId3"/>
          <a:stretch>
            <a:fillRect/>
          </a:stretch>
        </p:blipFill>
        <p:spPr>
          <a:xfrm>
            <a:off x="434983" y="1247378"/>
            <a:ext cx="1333500" cy="1212851"/>
          </a:xfrm>
          <a:prstGeom prst="rect">
            <a:avLst/>
          </a:prstGeom>
        </p:spPr>
      </p:pic>
      <p:pic>
        <p:nvPicPr>
          <p:cNvPr id="4" name="Picture 3">
            <a:extLst>
              <a:ext uri="{FF2B5EF4-FFF2-40B4-BE49-F238E27FC236}">
                <a16:creationId xmlns:a16="http://schemas.microsoft.com/office/drawing/2014/main" id="{904F5C4A-32B2-804C-AF40-F77BB2832598}"/>
              </a:ext>
            </a:extLst>
          </p:cNvPr>
          <p:cNvPicPr>
            <a:picLocks noChangeAspect="1"/>
          </p:cNvPicPr>
          <p:nvPr/>
        </p:nvPicPr>
        <p:blipFill>
          <a:blip r:embed="rId4"/>
          <a:stretch>
            <a:fillRect/>
          </a:stretch>
        </p:blipFill>
        <p:spPr>
          <a:xfrm>
            <a:off x="434983" y="2554797"/>
            <a:ext cx="1333500" cy="1333500"/>
          </a:xfrm>
          <a:prstGeom prst="rect">
            <a:avLst/>
          </a:prstGeom>
        </p:spPr>
      </p:pic>
      <p:pic>
        <p:nvPicPr>
          <p:cNvPr id="12" name="Picture 11">
            <a:extLst>
              <a:ext uri="{FF2B5EF4-FFF2-40B4-BE49-F238E27FC236}">
                <a16:creationId xmlns:a16="http://schemas.microsoft.com/office/drawing/2014/main" id="{0152E942-4311-D142-8DEC-343C50664FE5}"/>
              </a:ext>
            </a:extLst>
          </p:cNvPr>
          <p:cNvPicPr>
            <a:picLocks noChangeAspect="1"/>
          </p:cNvPicPr>
          <p:nvPr/>
        </p:nvPicPr>
        <p:blipFill>
          <a:blip r:embed="rId5"/>
          <a:stretch>
            <a:fillRect/>
          </a:stretch>
        </p:blipFill>
        <p:spPr>
          <a:xfrm>
            <a:off x="427864" y="3995194"/>
            <a:ext cx="1333500" cy="1333500"/>
          </a:xfrm>
          <a:prstGeom prst="rect">
            <a:avLst/>
          </a:prstGeom>
        </p:spPr>
      </p:pic>
      <p:sp>
        <p:nvSpPr>
          <p:cNvPr id="23" name="TextBox 22">
            <a:extLst>
              <a:ext uri="{FF2B5EF4-FFF2-40B4-BE49-F238E27FC236}">
                <a16:creationId xmlns:a16="http://schemas.microsoft.com/office/drawing/2014/main" id="{57C7EE53-026D-C343-B5A9-C0939FC9D5E2}"/>
              </a:ext>
            </a:extLst>
          </p:cNvPr>
          <p:cNvSpPr txBox="1"/>
          <p:nvPr/>
        </p:nvSpPr>
        <p:spPr>
          <a:xfrm>
            <a:off x="1793006" y="2660792"/>
            <a:ext cx="1375633" cy="615553"/>
          </a:xfrm>
          <a:prstGeom prst="rect">
            <a:avLst/>
          </a:prstGeom>
          <a:noFill/>
        </p:spPr>
        <p:txBody>
          <a:bodyPr wrap="none" rtlCol="0">
            <a:spAutoFit/>
          </a:bodyPr>
          <a:lstStyle/>
          <a:p>
            <a:r>
              <a:rPr lang="en-US" dirty="0"/>
              <a:t>Paula Hardin</a:t>
            </a:r>
          </a:p>
          <a:p>
            <a:r>
              <a:rPr lang="en-US" sz="1600" i="1" dirty="0"/>
              <a:t>Pre-Team</a:t>
            </a:r>
          </a:p>
        </p:txBody>
      </p:sp>
      <p:sp>
        <p:nvSpPr>
          <p:cNvPr id="29" name="TextBox 28">
            <a:extLst>
              <a:ext uri="{FF2B5EF4-FFF2-40B4-BE49-F238E27FC236}">
                <a16:creationId xmlns:a16="http://schemas.microsoft.com/office/drawing/2014/main" id="{73D54AB7-AAC3-764C-9117-515677F48A5B}"/>
              </a:ext>
            </a:extLst>
          </p:cNvPr>
          <p:cNvSpPr txBox="1"/>
          <p:nvPr/>
        </p:nvSpPr>
        <p:spPr>
          <a:xfrm>
            <a:off x="1793006" y="4107946"/>
            <a:ext cx="2191165" cy="861774"/>
          </a:xfrm>
          <a:prstGeom prst="rect">
            <a:avLst/>
          </a:prstGeom>
          <a:noFill/>
        </p:spPr>
        <p:txBody>
          <a:bodyPr wrap="square" rtlCol="0">
            <a:spAutoFit/>
          </a:bodyPr>
          <a:lstStyle/>
          <a:p>
            <a:r>
              <a:rPr lang="en-US" dirty="0"/>
              <a:t>Daniel Pache</a:t>
            </a:r>
          </a:p>
          <a:p>
            <a:r>
              <a:rPr lang="en-US" sz="1600" i="1" dirty="0"/>
              <a:t>Tigers 3/Pre-Team Assistant</a:t>
            </a:r>
          </a:p>
        </p:txBody>
      </p:sp>
      <p:pic>
        <p:nvPicPr>
          <p:cNvPr id="15" name="Picture 14">
            <a:extLst>
              <a:ext uri="{FF2B5EF4-FFF2-40B4-BE49-F238E27FC236}">
                <a16:creationId xmlns:a16="http://schemas.microsoft.com/office/drawing/2014/main" id="{D878BAE1-4903-124E-A27C-65A75328D551}"/>
              </a:ext>
            </a:extLst>
          </p:cNvPr>
          <p:cNvPicPr>
            <a:picLocks noChangeAspect="1"/>
          </p:cNvPicPr>
          <p:nvPr/>
        </p:nvPicPr>
        <p:blipFill>
          <a:blip r:embed="rId6"/>
          <a:stretch>
            <a:fillRect/>
          </a:stretch>
        </p:blipFill>
        <p:spPr>
          <a:xfrm>
            <a:off x="8610743" y="2618297"/>
            <a:ext cx="1296827" cy="1270000"/>
          </a:xfrm>
          <a:prstGeom prst="rect">
            <a:avLst/>
          </a:prstGeom>
        </p:spPr>
      </p:pic>
      <p:pic>
        <p:nvPicPr>
          <p:cNvPr id="18" name="Picture 17">
            <a:extLst>
              <a:ext uri="{FF2B5EF4-FFF2-40B4-BE49-F238E27FC236}">
                <a16:creationId xmlns:a16="http://schemas.microsoft.com/office/drawing/2014/main" id="{B75ADB43-C15D-EA44-B9EE-916D54C3D60A}"/>
              </a:ext>
            </a:extLst>
          </p:cNvPr>
          <p:cNvPicPr>
            <a:picLocks noChangeAspect="1"/>
          </p:cNvPicPr>
          <p:nvPr/>
        </p:nvPicPr>
        <p:blipFill>
          <a:blip r:embed="rId7"/>
          <a:stretch>
            <a:fillRect/>
          </a:stretch>
        </p:blipFill>
        <p:spPr>
          <a:xfrm>
            <a:off x="8571284" y="1126730"/>
            <a:ext cx="1333500" cy="1333500"/>
          </a:xfrm>
          <a:prstGeom prst="rect">
            <a:avLst/>
          </a:prstGeom>
        </p:spPr>
      </p:pic>
      <p:sp>
        <p:nvSpPr>
          <p:cNvPr id="31" name="TextBox 30">
            <a:extLst>
              <a:ext uri="{FF2B5EF4-FFF2-40B4-BE49-F238E27FC236}">
                <a16:creationId xmlns:a16="http://schemas.microsoft.com/office/drawing/2014/main" id="{0EC54FA7-6A3C-CF4D-A89A-1F5A9EB4918F}"/>
              </a:ext>
            </a:extLst>
          </p:cNvPr>
          <p:cNvSpPr txBox="1"/>
          <p:nvPr/>
        </p:nvSpPr>
        <p:spPr>
          <a:xfrm>
            <a:off x="5841192" y="1320455"/>
            <a:ext cx="2596867" cy="615553"/>
          </a:xfrm>
          <a:prstGeom prst="rect">
            <a:avLst/>
          </a:prstGeom>
          <a:noFill/>
        </p:spPr>
        <p:txBody>
          <a:bodyPr wrap="square" rtlCol="0">
            <a:spAutoFit/>
          </a:bodyPr>
          <a:lstStyle/>
          <a:p>
            <a:r>
              <a:rPr lang="en-US" dirty="0"/>
              <a:t>Robbie Sheffield</a:t>
            </a:r>
          </a:p>
          <a:p>
            <a:r>
              <a:rPr lang="en-US" sz="1600" i="1" dirty="0"/>
              <a:t>Tiger Stripes Assistant</a:t>
            </a:r>
          </a:p>
        </p:txBody>
      </p:sp>
      <p:sp>
        <p:nvSpPr>
          <p:cNvPr id="32" name="TextBox 31">
            <a:extLst>
              <a:ext uri="{FF2B5EF4-FFF2-40B4-BE49-F238E27FC236}">
                <a16:creationId xmlns:a16="http://schemas.microsoft.com/office/drawing/2014/main" id="{4EAD5AC9-244C-B94F-8A18-AB4E5A0C251E}"/>
              </a:ext>
            </a:extLst>
          </p:cNvPr>
          <p:cNvSpPr txBox="1"/>
          <p:nvPr/>
        </p:nvSpPr>
        <p:spPr>
          <a:xfrm>
            <a:off x="5841192" y="2667548"/>
            <a:ext cx="2192465" cy="615553"/>
          </a:xfrm>
          <a:prstGeom prst="rect">
            <a:avLst/>
          </a:prstGeom>
          <a:noFill/>
        </p:spPr>
        <p:txBody>
          <a:bodyPr wrap="square" rtlCol="0">
            <a:spAutoFit/>
          </a:bodyPr>
          <a:lstStyle/>
          <a:p>
            <a:r>
              <a:rPr lang="en-US" dirty="0"/>
              <a:t>Finn Winkler</a:t>
            </a:r>
          </a:p>
          <a:p>
            <a:r>
              <a:rPr lang="en-US" sz="1600" i="1" dirty="0"/>
              <a:t>Tigers 1 Assistant</a:t>
            </a:r>
          </a:p>
        </p:txBody>
      </p:sp>
      <p:sp>
        <p:nvSpPr>
          <p:cNvPr id="33" name="TextBox 32">
            <a:extLst>
              <a:ext uri="{FF2B5EF4-FFF2-40B4-BE49-F238E27FC236}">
                <a16:creationId xmlns:a16="http://schemas.microsoft.com/office/drawing/2014/main" id="{D74B6B5C-083C-344D-854C-9D6C00999419}"/>
              </a:ext>
            </a:extLst>
          </p:cNvPr>
          <p:cNvSpPr txBox="1"/>
          <p:nvPr/>
        </p:nvSpPr>
        <p:spPr>
          <a:xfrm>
            <a:off x="5871790" y="4111175"/>
            <a:ext cx="2318135" cy="615553"/>
          </a:xfrm>
          <a:prstGeom prst="rect">
            <a:avLst/>
          </a:prstGeom>
          <a:noFill/>
        </p:spPr>
        <p:txBody>
          <a:bodyPr wrap="none" rtlCol="0">
            <a:spAutoFit/>
          </a:bodyPr>
          <a:lstStyle/>
          <a:p>
            <a:r>
              <a:rPr lang="en-US" dirty="0"/>
              <a:t>Bruno </a:t>
            </a:r>
            <a:r>
              <a:rPr lang="en-US" dirty="0" err="1"/>
              <a:t>Kitazuka</a:t>
            </a:r>
            <a:r>
              <a:rPr lang="en-US" dirty="0"/>
              <a:t> </a:t>
            </a:r>
          </a:p>
          <a:p>
            <a:r>
              <a:rPr lang="en-US" sz="1600" i="1" dirty="0"/>
              <a:t>Tigers Cubs 3&amp;1 Assistant</a:t>
            </a:r>
          </a:p>
        </p:txBody>
      </p:sp>
      <p:sp>
        <p:nvSpPr>
          <p:cNvPr id="35" name="TextBox 34">
            <a:extLst>
              <a:ext uri="{FF2B5EF4-FFF2-40B4-BE49-F238E27FC236}">
                <a16:creationId xmlns:a16="http://schemas.microsoft.com/office/drawing/2014/main" id="{D05FED0F-8ADD-7540-80DB-23A3DA48599D}"/>
              </a:ext>
            </a:extLst>
          </p:cNvPr>
          <p:cNvSpPr txBox="1"/>
          <p:nvPr/>
        </p:nvSpPr>
        <p:spPr>
          <a:xfrm>
            <a:off x="9904784" y="1320455"/>
            <a:ext cx="1739820" cy="861774"/>
          </a:xfrm>
          <a:prstGeom prst="rect">
            <a:avLst/>
          </a:prstGeom>
          <a:noFill/>
        </p:spPr>
        <p:txBody>
          <a:bodyPr wrap="square" rtlCol="0">
            <a:spAutoFit/>
          </a:bodyPr>
          <a:lstStyle/>
          <a:p>
            <a:r>
              <a:rPr lang="en-US" dirty="0"/>
              <a:t>Ralph Thielking</a:t>
            </a:r>
          </a:p>
          <a:p>
            <a:r>
              <a:rPr lang="en-US" sz="1600" i="1" dirty="0"/>
              <a:t>Meet Director/ Assistant Coach</a:t>
            </a:r>
          </a:p>
        </p:txBody>
      </p:sp>
      <p:pic>
        <p:nvPicPr>
          <p:cNvPr id="37" name="Picture 36">
            <a:extLst>
              <a:ext uri="{FF2B5EF4-FFF2-40B4-BE49-F238E27FC236}">
                <a16:creationId xmlns:a16="http://schemas.microsoft.com/office/drawing/2014/main" id="{BD2E4ED9-7410-1F4E-8AAD-7EA3178F8D06}"/>
              </a:ext>
            </a:extLst>
          </p:cNvPr>
          <p:cNvPicPr>
            <a:picLocks noChangeAspect="1"/>
          </p:cNvPicPr>
          <p:nvPr/>
        </p:nvPicPr>
        <p:blipFill>
          <a:blip r:embed="rId8"/>
          <a:stretch>
            <a:fillRect/>
          </a:stretch>
        </p:blipFill>
        <p:spPr>
          <a:xfrm>
            <a:off x="9675124" y="-8387"/>
            <a:ext cx="2493659" cy="977050"/>
          </a:xfrm>
          <a:prstGeom prst="rect">
            <a:avLst/>
          </a:prstGeom>
        </p:spPr>
      </p:pic>
      <p:sp>
        <p:nvSpPr>
          <p:cNvPr id="9" name="TextBox 8">
            <a:extLst>
              <a:ext uri="{FF2B5EF4-FFF2-40B4-BE49-F238E27FC236}">
                <a16:creationId xmlns:a16="http://schemas.microsoft.com/office/drawing/2014/main" id="{73D79BAB-B64C-9F82-7161-E4AF72DFD669}"/>
              </a:ext>
            </a:extLst>
          </p:cNvPr>
          <p:cNvSpPr txBox="1"/>
          <p:nvPr/>
        </p:nvSpPr>
        <p:spPr>
          <a:xfrm>
            <a:off x="9904784" y="2660792"/>
            <a:ext cx="2184967" cy="861774"/>
          </a:xfrm>
          <a:prstGeom prst="rect">
            <a:avLst/>
          </a:prstGeom>
          <a:noFill/>
        </p:spPr>
        <p:txBody>
          <a:bodyPr wrap="square">
            <a:spAutoFit/>
          </a:bodyPr>
          <a:lstStyle/>
          <a:p>
            <a:r>
              <a:rPr lang="en-US" dirty="0"/>
              <a:t>Eric Hudson</a:t>
            </a:r>
          </a:p>
          <a:p>
            <a:r>
              <a:rPr lang="en-US" sz="1600" i="1" dirty="0" err="1"/>
              <a:t>SwimStrong</a:t>
            </a:r>
            <a:r>
              <a:rPr lang="en-US" sz="1600" i="1" dirty="0"/>
              <a:t> Dryland Founder/Owner</a:t>
            </a:r>
          </a:p>
        </p:txBody>
      </p:sp>
      <p:pic>
        <p:nvPicPr>
          <p:cNvPr id="17" name="Picture 6" descr="Steve Sanchez">
            <a:extLst>
              <a:ext uri="{FF2B5EF4-FFF2-40B4-BE49-F238E27FC236}">
                <a16:creationId xmlns:a16="http://schemas.microsoft.com/office/drawing/2014/main" id="{73C3CAD3-9FA4-DAC1-07B9-94EB2746BD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903" y="3962850"/>
            <a:ext cx="1364580" cy="13643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C Smith">
            <a:extLst>
              <a:ext uri="{FF2B5EF4-FFF2-40B4-BE49-F238E27FC236}">
                <a16:creationId xmlns:a16="http://schemas.microsoft.com/office/drawing/2014/main" id="{3EBAE2D0-C689-67F7-ECCF-A71F55887A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1284" y="1152765"/>
            <a:ext cx="1333499" cy="13074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yler Richmond">
            <a:extLst>
              <a:ext uri="{FF2B5EF4-FFF2-40B4-BE49-F238E27FC236}">
                <a16:creationId xmlns:a16="http://schemas.microsoft.com/office/drawing/2014/main" id="{E975EB8D-A603-40CD-0A63-EC485F74CA1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755" y="1124062"/>
            <a:ext cx="1390728" cy="13678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ula Hardin">
            <a:extLst>
              <a:ext uri="{FF2B5EF4-FFF2-40B4-BE49-F238E27FC236}">
                <a16:creationId xmlns:a16="http://schemas.microsoft.com/office/drawing/2014/main" id="{CA450B67-0DDF-66F7-7F78-402FF5408E3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9837" y="2556323"/>
            <a:ext cx="1390728" cy="1317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aniel Pache">
            <a:extLst>
              <a:ext uri="{FF2B5EF4-FFF2-40B4-BE49-F238E27FC236}">
                <a16:creationId xmlns:a16="http://schemas.microsoft.com/office/drawing/2014/main" id="{B220B7DB-5FEB-2777-8E61-E6922D00E5C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2345" y="3953881"/>
            <a:ext cx="1517098" cy="13643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alph Thielking">
            <a:extLst>
              <a:ext uri="{FF2B5EF4-FFF2-40B4-BE49-F238E27FC236}">
                <a16:creationId xmlns:a16="http://schemas.microsoft.com/office/drawing/2014/main" id="{91C25300-B825-1B5F-D00E-78738A336E1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1282" y="112406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ric Hudson">
            <a:extLst>
              <a:ext uri="{FF2B5EF4-FFF2-40B4-BE49-F238E27FC236}">
                <a16:creationId xmlns:a16="http://schemas.microsoft.com/office/drawing/2014/main" id="{458668B4-E4F8-4C2B-3893-2AE3B6824B2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71281" y="2577937"/>
            <a:ext cx="1333501" cy="13176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erson in a black jacket&#10;&#10;Description automatically generated">
            <a:extLst>
              <a:ext uri="{FF2B5EF4-FFF2-40B4-BE49-F238E27FC236}">
                <a16:creationId xmlns:a16="http://schemas.microsoft.com/office/drawing/2014/main" id="{3793DF04-EC99-4C38-9CEE-399B019EA2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38289" y="2534020"/>
            <a:ext cx="1333501" cy="1354277"/>
          </a:xfrm>
          <a:prstGeom prst="rect">
            <a:avLst/>
          </a:prstGeom>
        </p:spPr>
      </p:pic>
      <p:pic>
        <p:nvPicPr>
          <p:cNvPr id="5" name="Picture 4" descr="A person wearing glasses and a red shirt&#10;&#10;Description automatically generated">
            <a:extLst>
              <a:ext uri="{FF2B5EF4-FFF2-40B4-BE49-F238E27FC236}">
                <a16:creationId xmlns:a16="http://schemas.microsoft.com/office/drawing/2014/main" id="{52C80ED7-FD75-6BF5-4447-5921335C41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07208" y="3962850"/>
            <a:ext cx="1364581" cy="1364339"/>
          </a:xfrm>
          <a:prstGeom prst="rect">
            <a:avLst/>
          </a:prstGeom>
        </p:spPr>
      </p:pic>
      <p:pic>
        <p:nvPicPr>
          <p:cNvPr id="6" name="Picture 5" descr="A close-up of a young person&#10;&#10;Description automatically generated">
            <a:extLst>
              <a:ext uri="{FF2B5EF4-FFF2-40B4-BE49-F238E27FC236}">
                <a16:creationId xmlns:a16="http://schemas.microsoft.com/office/drawing/2014/main" id="{F070BD10-DC36-0375-B6F4-02ABAD603B9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7208" y="1124062"/>
            <a:ext cx="1364582" cy="1354277"/>
          </a:xfrm>
          <a:prstGeom prst="rect">
            <a:avLst/>
          </a:prstGeom>
        </p:spPr>
      </p:pic>
    </p:spTree>
    <p:extLst>
      <p:ext uri="{BB962C8B-B14F-4D97-AF65-F5344CB8AC3E}">
        <p14:creationId xmlns:p14="http://schemas.microsoft.com/office/powerpoint/2010/main" val="20208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324355" cy="624106"/>
          </a:xfrm>
        </p:spPr>
        <p:txBody>
          <a:bodyPr>
            <a:noAutofit/>
          </a:bodyPr>
          <a:lstStyle/>
          <a:p>
            <a:pPr algn="ctr"/>
            <a:r>
              <a:rPr lang="en-US" sz="4000" b="1" dirty="0"/>
              <a:t>FAST Program of Excellence</a:t>
            </a:r>
            <a:endParaRPr lang="en-US" sz="5000" b="1" dirty="0"/>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1073425" y="1179442"/>
            <a:ext cx="8680175" cy="5524675"/>
          </a:xfrm>
        </p:spPr>
        <p:txBody>
          <a:bodyPr>
            <a:normAutofit/>
          </a:bodyPr>
          <a:lstStyle/>
          <a:p>
            <a:pPr marL="0" indent="0">
              <a:buNone/>
            </a:pPr>
            <a:r>
              <a:rPr lang="en-US" sz="1800" b="1" dirty="0"/>
              <a:t>FAST Training Components</a:t>
            </a:r>
          </a:p>
          <a:p>
            <a:r>
              <a:rPr lang="en-US" sz="1600" i="1" dirty="0"/>
              <a:t>Training Time(s) and Amount</a:t>
            </a:r>
          </a:p>
          <a:p>
            <a:r>
              <a:rPr lang="en-US" sz="1600" i="1" dirty="0"/>
              <a:t>Training Space </a:t>
            </a:r>
          </a:p>
          <a:p>
            <a:r>
              <a:rPr lang="en-US" sz="1600" i="1" dirty="0"/>
              <a:t>Long Course Meters</a:t>
            </a:r>
          </a:p>
          <a:p>
            <a:r>
              <a:rPr lang="en-US" sz="1600" i="1" dirty="0"/>
              <a:t>Equipment including Dryland</a:t>
            </a:r>
          </a:p>
          <a:p>
            <a:r>
              <a:rPr lang="en-US" sz="1600" i="1" dirty="0"/>
              <a:t>Technology</a:t>
            </a:r>
          </a:p>
          <a:p>
            <a:r>
              <a:rPr lang="en-US" sz="1600" i="1" dirty="0"/>
              <a:t>Coach to Athlete Ratio</a:t>
            </a:r>
          </a:p>
          <a:p>
            <a:r>
              <a:rPr lang="en-US" sz="1600" i="1" dirty="0"/>
              <a:t>SSDL Program…Training, Leadership, Education and Nutrition &amp; Wellness</a:t>
            </a:r>
          </a:p>
          <a:p>
            <a:pPr marL="0" indent="0">
              <a:buNone/>
            </a:pPr>
            <a:endParaRPr lang="en-US" sz="1800" b="1" dirty="0"/>
          </a:p>
          <a:p>
            <a:pPr marL="0" indent="0">
              <a:buNone/>
            </a:pPr>
            <a:r>
              <a:rPr lang="en-US" sz="1800" b="1" dirty="0"/>
              <a:t>FAST Team Culture </a:t>
            </a:r>
          </a:p>
          <a:p>
            <a:r>
              <a:rPr lang="en-US" sz="1600" b="0" i="0" dirty="0">
                <a:effectLst/>
              </a:rPr>
              <a:t>TIGERS Values</a:t>
            </a:r>
          </a:p>
          <a:p>
            <a:r>
              <a:rPr lang="en-US" sz="1600" dirty="0"/>
              <a:t>Leadership &amp; Education</a:t>
            </a:r>
          </a:p>
          <a:p>
            <a:r>
              <a:rPr lang="en-US" sz="1600" b="0" i="0" dirty="0">
                <a:effectLst/>
              </a:rPr>
              <a:t>Community…Within FAST &amp; Within Fishers</a:t>
            </a:r>
          </a:p>
          <a:p>
            <a:pPr marL="457200" lvl="1" indent="0">
              <a:buNone/>
            </a:pPr>
            <a:endParaRPr lang="en-US" sz="1400" dirty="0"/>
          </a:p>
          <a:p>
            <a:pPr marL="0" indent="0">
              <a:buNone/>
            </a:pPr>
            <a:r>
              <a:rPr lang="en-US" sz="1800" b="1" i="1" dirty="0"/>
              <a:t>FAST is the Best Value Full Service Swim Club in Indiana Swimming!</a:t>
            </a:r>
          </a:p>
          <a:p>
            <a:pPr lvl="2"/>
            <a:endParaRPr lang="en-US" sz="400"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112781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324355" cy="624106"/>
          </a:xfrm>
        </p:spPr>
        <p:txBody>
          <a:bodyPr>
            <a:noAutofit/>
          </a:bodyPr>
          <a:lstStyle/>
          <a:p>
            <a:pPr algn="ctr"/>
            <a:r>
              <a:rPr lang="en-US" sz="4000" b="1" dirty="0"/>
              <a:t>Culture of Performance Excellence</a:t>
            </a:r>
            <a:endParaRPr lang="en-US" sz="5000" b="1" dirty="0"/>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924338" y="1428751"/>
            <a:ext cx="8680175" cy="4340984"/>
          </a:xfrm>
        </p:spPr>
        <p:txBody>
          <a:bodyPr>
            <a:normAutofit fontScale="92500" lnSpcReduction="10000"/>
          </a:bodyPr>
          <a:lstStyle/>
          <a:p>
            <a:pPr marL="914400" lvl="1" indent="-457200">
              <a:buFont typeface="+mj-lt"/>
              <a:buAutoNum type="arabicPeriod"/>
            </a:pPr>
            <a:r>
              <a:rPr lang="en-US" dirty="0"/>
              <a:t>Virtual Club Championship (VCC)</a:t>
            </a:r>
          </a:p>
          <a:p>
            <a:pPr marL="914400" lvl="1" indent="-457200">
              <a:buFont typeface="+mj-lt"/>
              <a:buAutoNum type="arabicPeriod"/>
            </a:pPr>
            <a:r>
              <a:rPr lang="en-US" dirty="0"/>
              <a:t>IMX/IMR Program</a:t>
            </a:r>
          </a:p>
          <a:p>
            <a:pPr marL="914400" lvl="1" indent="-457200">
              <a:buFont typeface="+mj-lt"/>
              <a:buAutoNum type="arabicPeriod"/>
            </a:pPr>
            <a:r>
              <a:rPr lang="en-US" dirty="0"/>
              <a:t>Club Excellence Program – Gold </a:t>
            </a:r>
          </a:p>
          <a:p>
            <a:pPr marL="914400" lvl="1" indent="-457200">
              <a:buFont typeface="+mj-lt"/>
              <a:buAutoNum type="arabicPeriod"/>
            </a:pPr>
            <a:r>
              <a:rPr lang="en-US" dirty="0"/>
              <a:t>Club Recognition Program - Level 4 </a:t>
            </a:r>
          </a:p>
          <a:p>
            <a:pPr marL="457200" lvl="1" indent="0">
              <a:buNone/>
            </a:pPr>
            <a:r>
              <a:rPr lang="en-US" dirty="0"/>
              <a:t>	*Business &amp; Organizational Success</a:t>
            </a:r>
          </a:p>
          <a:p>
            <a:pPr marL="457200" lvl="1" indent="0">
              <a:buNone/>
            </a:pPr>
            <a:r>
              <a:rPr lang="en-US" dirty="0"/>
              <a:t> 	*Parent/Volunteer Development </a:t>
            </a:r>
          </a:p>
          <a:p>
            <a:pPr marL="457200" lvl="1" indent="0">
              <a:buNone/>
            </a:pPr>
            <a:r>
              <a:rPr lang="en-US" dirty="0"/>
              <a:t>	*Coach Development &amp; Education</a:t>
            </a:r>
          </a:p>
          <a:p>
            <a:pPr marL="457200" lvl="1" indent="0">
              <a:buNone/>
            </a:pPr>
            <a:r>
              <a:rPr lang="en-US" dirty="0"/>
              <a:t>	*Athlete Development &amp; Performance </a:t>
            </a:r>
          </a:p>
          <a:p>
            <a:pPr marL="457200" lvl="1" indent="0">
              <a:buNone/>
            </a:pPr>
            <a:r>
              <a:rPr lang="en-US" dirty="0"/>
              <a:t>5.	ISI/USA Camps</a:t>
            </a:r>
          </a:p>
          <a:p>
            <a:pPr marL="457200" lvl="1" indent="0">
              <a:buNone/>
            </a:pPr>
            <a:r>
              <a:rPr lang="en-US" dirty="0"/>
              <a:t>6.	State/National/International Level Events/Teams</a:t>
            </a:r>
          </a:p>
          <a:p>
            <a:pPr marL="457200" lvl="1" indent="0">
              <a:buNone/>
            </a:pPr>
            <a:r>
              <a:rPr lang="en-US" dirty="0"/>
              <a:t>7.	Vision</a:t>
            </a:r>
          </a:p>
          <a:p>
            <a:pPr marL="1371600" lvl="2" indent="-457200">
              <a:buFont typeface="+mj-lt"/>
              <a:buAutoNum type="alphaLcPeriod"/>
            </a:pPr>
            <a:r>
              <a:rPr lang="en-US" sz="2400" dirty="0"/>
              <a:t>2028 Los Angeles – 4 Year Plan </a:t>
            </a:r>
          </a:p>
          <a:p>
            <a:pPr marL="1371600" lvl="2" indent="-457200">
              <a:buFont typeface="+mj-lt"/>
              <a:buAutoNum type="alphaLcPeriod"/>
            </a:pPr>
            <a:r>
              <a:rPr lang="en-US" sz="2400" dirty="0"/>
              <a:t>Gold Medal/Podium Club</a:t>
            </a:r>
          </a:p>
          <a:p>
            <a:pPr lvl="1"/>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161154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8753" y="187569"/>
            <a:ext cx="7922365" cy="624106"/>
          </a:xfrm>
        </p:spPr>
        <p:txBody>
          <a:bodyPr>
            <a:noAutofit/>
          </a:bodyPr>
          <a:lstStyle/>
          <a:p>
            <a:pPr algn="ctr"/>
            <a:r>
              <a:rPr lang="en-US" sz="4000" b="1" dirty="0">
                <a:solidFill>
                  <a:srgbClr val="FF0000"/>
                </a:solidFill>
              </a:rPr>
              <a:t>Follow FAST Social Media</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pic>
        <p:nvPicPr>
          <p:cNvPr id="10" name="Picture 9"/>
          <p:cNvPicPr>
            <a:picLocks noChangeAspect="1"/>
          </p:cNvPicPr>
          <p:nvPr/>
        </p:nvPicPr>
        <p:blipFill>
          <a:blip r:embed="rId3"/>
          <a:stretch>
            <a:fillRect/>
          </a:stretch>
        </p:blipFill>
        <p:spPr>
          <a:xfrm>
            <a:off x="9894734" y="5702362"/>
            <a:ext cx="2190476" cy="1074436"/>
          </a:xfrm>
          <a:prstGeom prst="rect">
            <a:avLst/>
          </a:prstGeom>
        </p:spPr>
      </p:pic>
      <p:sp>
        <p:nvSpPr>
          <p:cNvPr id="4" name="TextBox 3">
            <a:extLst>
              <a:ext uri="{FF2B5EF4-FFF2-40B4-BE49-F238E27FC236}">
                <a16:creationId xmlns:a16="http://schemas.microsoft.com/office/drawing/2014/main" id="{BE1537C1-1C52-1EF6-17FF-E2AFD21114F2}"/>
              </a:ext>
            </a:extLst>
          </p:cNvPr>
          <p:cNvSpPr txBox="1"/>
          <p:nvPr/>
        </p:nvSpPr>
        <p:spPr>
          <a:xfrm>
            <a:off x="1189434" y="1386959"/>
            <a:ext cx="9021683" cy="3170099"/>
          </a:xfrm>
          <a:prstGeom prst="rect">
            <a:avLst/>
          </a:prstGeom>
          <a:noFill/>
        </p:spPr>
        <p:txBody>
          <a:bodyPr wrap="square">
            <a:spAutoFit/>
          </a:bodyPr>
          <a:lstStyle/>
          <a:p>
            <a:pPr algn="l"/>
            <a:r>
              <a:rPr lang="en-US" sz="4000" b="1" i="0" dirty="0">
                <a:solidFill>
                  <a:srgbClr val="262626"/>
                </a:solidFill>
                <a:effectLst/>
                <a:latin typeface="-apple-system"/>
              </a:rPr>
              <a:t>Instagram: </a:t>
            </a:r>
            <a:r>
              <a:rPr lang="en-US" sz="4000" b="1" i="0" dirty="0" err="1">
                <a:solidFill>
                  <a:srgbClr val="262626"/>
                </a:solidFill>
                <a:effectLst/>
                <a:latin typeface="-apple-system"/>
              </a:rPr>
              <a:t>fasttigers</a:t>
            </a:r>
            <a:endParaRPr lang="en-US" sz="4000" b="1" i="0" dirty="0">
              <a:solidFill>
                <a:srgbClr val="262626"/>
              </a:solidFill>
              <a:effectLst/>
              <a:latin typeface="-apple-system"/>
            </a:endParaRPr>
          </a:p>
          <a:p>
            <a:pPr algn="l"/>
            <a:endParaRPr lang="en-US" sz="4000" b="1" dirty="0">
              <a:solidFill>
                <a:srgbClr val="262626"/>
              </a:solidFill>
              <a:latin typeface="-apple-system"/>
            </a:endParaRPr>
          </a:p>
          <a:p>
            <a:pPr algn="l"/>
            <a:r>
              <a:rPr lang="en-US" sz="4000" b="1" i="0" dirty="0">
                <a:solidFill>
                  <a:srgbClr val="536471"/>
                </a:solidFill>
                <a:effectLst/>
                <a:latin typeface="TwitterChirp"/>
              </a:rPr>
              <a:t>X: @FASTTigerSwim</a:t>
            </a:r>
          </a:p>
          <a:p>
            <a:pPr algn="l"/>
            <a:endParaRPr lang="en-US" sz="4000" b="1" dirty="0">
              <a:solidFill>
                <a:srgbClr val="536471"/>
              </a:solidFill>
              <a:latin typeface="TwitterChirp"/>
            </a:endParaRPr>
          </a:p>
          <a:p>
            <a:pPr algn="l"/>
            <a:r>
              <a:rPr lang="en-US" sz="4000" b="1" dirty="0">
                <a:solidFill>
                  <a:srgbClr val="262626"/>
                </a:solidFill>
                <a:latin typeface="-apple-system"/>
              </a:rPr>
              <a:t>F</a:t>
            </a:r>
            <a:r>
              <a:rPr lang="en-US" sz="4000" b="1" i="0" dirty="0">
                <a:solidFill>
                  <a:srgbClr val="262626"/>
                </a:solidFill>
                <a:effectLst/>
                <a:latin typeface="-apple-system"/>
              </a:rPr>
              <a:t>acebook: Fishers Area Swimming Tigers</a:t>
            </a:r>
          </a:p>
        </p:txBody>
      </p:sp>
    </p:spTree>
    <p:extLst>
      <p:ext uri="{BB962C8B-B14F-4D97-AF65-F5344CB8AC3E}">
        <p14:creationId xmlns:p14="http://schemas.microsoft.com/office/powerpoint/2010/main" val="404678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406860" y="147964"/>
            <a:ext cx="7922365" cy="841392"/>
          </a:xfrm>
        </p:spPr>
        <p:txBody>
          <a:bodyPr>
            <a:noAutofit/>
          </a:bodyPr>
          <a:lstStyle/>
          <a:p>
            <a:pPr algn="ctr"/>
            <a:r>
              <a:rPr lang="en-US" sz="6500" b="1" dirty="0"/>
              <a:t>QUESTIONS?</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12" name="TextBox 11"/>
          <p:cNvSpPr txBox="1"/>
          <p:nvPr/>
        </p:nvSpPr>
        <p:spPr>
          <a:xfrm>
            <a:off x="621398" y="6130344"/>
            <a:ext cx="8818816" cy="369332"/>
          </a:xfrm>
          <a:prstGeom prst="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Culture of Excellence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964" y="3705547"/>
            <a:ext cx="1778250" cy="1627099"/>
          </a:xfrm>
          <a:prstGeom prst="rect">
            <a:avLst/>
          </a:prstGeom>
        </p:spPr>
      </p:pic>
      <p:pic>
        <p:nvPicPr>
          <p:cNvPr id="1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76" y="1914910"/>
            <a:ext cx="2626107" cy="131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450" y="4297512"/>
            <a:ext cx="2234946" cy="95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2">
            <a:extLst>
              <a:ext uri="{FF2B5EF4-FFF2-40B4-BE49-F238E27FC236}">
                <a16:creationId xmlns:a16="http://schemas.microsoft.com/office/drawing/2014/main" id="{B2F404A6-459E-A94C-ACAA-76FC5EF295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0028" y="1906175"/>
            <a:ext cx="2936031" cy="2954267"/>
          </a:xfrm>
          <a:prstGeom prst="rect">
            <a:avLst/>
          </a:prstGeom>
        </p:spPr>
      </p:pic>
      <p:pic>
        <p:nvPicPr>
          <p:cNvPr id="4" name="Picture 3">
            <a:extLst>
              <a:ext uri="{FF2B5EF4-FFF2-40B4-BE49-F238E27FC236}">
                <a16:creationId xmlns:a16="http://schemas.microsoft.com/office/drawing/2014/main" id="{9ABBE72B-05DB-9048-B67D-35B2000C4604}"/>
              </a:ext>
            </a:extLst>
          </p:cNvPr>
          <p:cNvPicPr>
            <a:picLocks noChangeAspect="1"/>
          </p:cNvPicPr>
          <p:nvPr/>
        </p:nvPicPr>
        <p:blipFill>
          <a:blip r:embed="rId8"/>
          <a:stretch>
            <a:fillRect/>
          </a:stretch>
        </p:blipFill>
        <p:spPr>
          <a:xfrm>
            <a:off x="9012666" y="1167012"/>
            <a:ext cx="2124845" cy="1740837"/>
          </a:xfrm>
          <a:prstGeom prst="rect">
            <a:avLst/>
          </a:prstGeom>
        </p:spPr>
      </p:pic>
    </p:spTree>
    <p:extLst>
      <p:ext uri="{BB962C8B-B14F-4D97-AF65-F5344CB8AC3E}">
        <p14:creationId xmlns:p14="http://schemas.microsoft.com/office/powerpoint/2010/main" val="340341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64624C-F230-8E69-F5B4-931A1E334237}"/>
              </a:ext>
            </a:extLst>
          </p:cNvPr>
          <p:cNvSpPr/>
          <p:nvPr/>
        </p:nvSpPr>
        <p:spPr>
          <a:xfrm>
            <a:off x="171186" y="1362705"/>
            <a:ext cx="11849628" cy="4700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444489" y="328078"/>
            <a:ext cx="6977796" cy="650790"/>
          </a:xfrm>
        </p:spPr>
        <p:txBody>
          <a:bodyPr>
            <a:noAutofit/>
          </a:bodyPr>
          <a:lstStyle/>
          <a:p>
            <a:pPr algn="ctr"/>
            <a:r>
              <a:rPr lang="en-US" sz="5000" b="1" u="sng" dirty="0"/>
              <a:t>2023/2024 Review</a:t>
            </a:r>
          </a:p>
        </p:txBody>
      </p:sp>
      <p:pic>
        <p:nvPicPr>
          <p:cNvPr id="10" name="Picture 9"/>
          <p:cNvPicPr>
            <a:picLocks noChangeAspect="1"/>
          </p:cNvPicPr>
          <p:nvPr/>
        </p:nvPicPr>
        <p:blipFill>
          <a:blip r:embed="rId2"/>
          <a:stretch>
            <a:fillRect/>
          </a:stretch>
        </p:blipFill>
        <p:spPr>
          <a:xfrm>
            <a:off x="253414" y="116255"/>
            <a:ext cx="2541165" cy="12464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8247" y="6063661"/>
            <a:ext cx="2052567" cy="683091"/>
          </a:xfrm>
          <a:prstGeom prst="rect">
            <a:avLst/>
          </a:prstGeom>
        </p:spPr>
      </p:pic>
      <p:sp>
        <p:nvSpPr>
          <p:cNvPr id="8" name="TextBox 7">
            <a:extLst>
              <a:ext uri="{FF2B5EF4-FFF2-40B4-BE49-F238E27FC236}">
                <a16:creationId xmlns:a16="http://schemas.microsoft.com/office/drawing/2014/main" id="{1CE64526-9FD6-F3CB-F0CD-6A1A34EC774B}"/>
              </a:ext>
            </a:extLst>
          </p:cNvPr>
          <p:cNvSpPr txBox="1"/>
          <p:nvPr/>
        </p:nvSpPr>
        <p:spPr>
          <a:xfrm>
            <a:off x="1807779" y="1362705"/>
            <a:ext cx="1965435" cy="383837"/>
          </a:xfrm>
          <a:prstGeom prst="rect">
            <a:avLst/>
          </a:prstGeom>
          <a:noFill/>
        </p:spPr>
        <p:txBody>
          <a:bodyPr wrap="square" rtlCol="0">
            <a:spAutoFit/>
          </a:bodyPr>
          <a:lstStyle/>
          <a:p>
            <a:pPr algn="ctr"/>
            <a:r>
              <a:rPr lang="en-US" b="1" dirty="0">
                <a:solidFill>
                  <a:srgbClr val="FF0000"/>
                </a:solidFill>
              </a:rPr>
              <a:t>INCOME</a:t>
            </a:r>
          </a:p>
        </p:txBody>
      </p:sp>
      <p:sp>
        <p:nvSpPr>
          <p:cNvPr id="9" name="TextBox 8">
            <a:extLst>
              <a:ext uri="{FF2B5EF4-FFF2-40B4-BE49-F238E27FC236}">
                <a16:creationId xmlns:a16="http://schemas.microsoft.com/office/drawing/2014/main" id="{7DFB61B9-B013-5320-7899-11A0485E46DC}"/>
              </a:ext>
            </a:extLst>
          </p:cNvPr>
          <p:cNvSpPr txBox="1"/>
          <p:nvPr/>
        </p:nvSpPr>
        <p:spPr>
          <a:xfrm>
            <a:off x="7192524" y="1362705"/>
            <a:ext cx="1965435" cy="383837"/>
          </a:xfrm>
          <a:prstGeom prst="rect">
            <a:avLst/>
          </a:prstGeom>
          <a:noFill/>
        </p:spPr>
        <p:txBody>
          <a:bodyPr wrap="square" rtlCol="0">
            <a:spAutoFit/>
          </a:bodyPr>
          <a:lstStyle/>
          <a:p>
            <a:pPr algn="ctr"/>
            <a:r>
              <a:rPr lang="en-US" b="1" dirty="0">
                <a:solidFill>
                  <a:srgbClr val="FF0000"/>
                </a:solidFill>
              </a:rPr>
              <a:t>EXPENSES</a:t>
            </a:r>
          </a:p>
        </p:txBody>
      </p:sp>
      <p:pic>
        <p:nvPicPr>
          <p:cNvPr id="2054" name="Picture 6">
            <a:extLst>
              <a:ext uri="{FF2B5EF4-FFF2-40B4-BE49-F238E27FC236}">
                <a16:creationId xmlns:a16="http://schemas.microsoft.com/office/drawing/2014/main" id="{5656C871-0D9A-5056-6F2E-B8942F061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509" y="1895321"/>
            <a:ext cx="5535502" cy="43885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77997E2-A2BA-5A37-323D-02FEC4508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98" y="1864647"/>
            <a:ext cx="5067300"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r"/>
            <a:r>
              <a:rPr lang="en-US" sz="4000" b="1" dirty="0"/>
              <a:t>2024-25 Budget Summary</a:t>
            </a:r>
          </a:p>
        </p:txBody>
      </p:sp>
      <p:sp>
        <p:nvSpPr>
          <p:cNvPr id="3" name="Text Placeholder 2"/>
          <p:cNvSpPr>
            <a:spLocks noGrp="1"/>
          </p:cNvSpPr>
          <p:nvPr>
            <p:ph type="body" idx="1"/>
          </p:nvPr>
        </p:nvSpPr>
        <p:spPr/>
        <p:txBody>
          <a:bodyPr/>
          <a:lstStyle/>
          <a:p>
            <a:r>
              <a:rPr lang="en-US" dirty="0"/>
              <a:t>INCOME</a:t>
            </a:r>
          </a:p>
        </p:txBody>
      </p:sp>
      <p:sp>
        <p:nvSpPr>
          <p:cNvPr id="4" name="Content Placeholder 3"/>
          <p:cNvSpPr>
            <a:spLocks noGrp="1"/>
          </p:cNvSpPr>
          <p:nvPr>
            <p:ph sz="half" idx="2"/>
          </p:nvPr>
        </p:nvSpPr>
        <p:spPr/>
        <p:txBody>
          <a:bodyPr/>
          <a:lstStyle/>
          <a:p>
            <a:r>
              <a:rPr lang="en-US" dirty="0"/>
              <a:t>Member Dues – 64%</a:t>
            </a:r>
          </a:p>
          <a:p>
            <a:r>
              <a:rPr lang="en-US" dirty="0"/>
              <a:t>Meet Income – 18%</a:t>
            </a:r>
          </a:p>
          <a:p>
            <a:r>
              <a:rPr lang="en-US" dirty="0"/>
              <a:t>Lessons Income – 10%</a:t>
            </a:r>
          </a:p>
          <a:p>
            <a:r>
              <a:rPr lang="en-US" dirty="0"/>
              <a:t>Other – 8%</a:t>
            </a:r>
          </a:p>
        </p:txBody>
      </p:sp>
      <p:sp>
        <p:nvSpPr>
          <p:cNvPr id="5" name="Text Placeholder 4"/>
          <p:cNvSpPr>
            <a:spLocks noGrp="1"/>
          </p:cNvSpPr>
          <p:nvPr>
            <p:ph type="body" sz="quarter" idx="3"/>
          </p:nvPr>
        </p:nvSpPr>
        <p:spPr/>
        <p:txBody>
          <a:bodyPr/>
          <a:lstStyle/>
          <a:p>
            <a:r>
              <a:rPr lang="en-US" dirty="0"/>
              <a:t>EXPENSES</a:t>
            </a:r>
          </a:p>
        </p:txBody>
      </p:sp>
      <p:sp>
        <p:nvSpPr>
          <p:cNvPr id="6" name="Content Placeholder 5"/>
          <p:cNvSpPr>
            <a:spLocks noGrp="1"/>
          </p:cNvSpPr>
          <p:nvPr>
            <p:ph sz="quarter" idx="4"/>
          </p:nvPr>
        </p:nvSpPr>
        <p:spPr/>
        <p:txBody>
          <a:bodyPr/>
          <a:lstStyle/>
          <a:p>
            <a:r>
              <a:rPr lang="en-US" dirty="0"/>
              <a:t>Payroll </a:t>
            </a:r>
            <a:r>
              <a:rPr lang="en-US" sz="2000" dirty="0"/>
              <a:t>(includes lessons, taxes)</a:t>
            </a:r>
            <a:r>
              <a:rPr lang="en-US" dirty="0"/>
              <a:t> – 66%</a:t>
            </a:r>
          </a:p>
          <a:p>
            <a:r>
              <a:rPr lang="en-US" dirty="0"/>
              <a:t>Meet Expenses – 14%</a:t>
            </a:r>
          </a:p>
          <a:p>
            <a:r>
              <a:rPr lang="en-US" dirty="0"/>
              <a:t>Travel – 6%</a:t>
            </a:r>
          </a:p>
          <a:p>
            <a:r>
              <a:rPr lang="en-US" dirty="0"/>
              <a:t>T-Shirts Caps – 2%</a:t>
            </a:r>
          </a:p>
          <a:p>
            <a:r>
              <a:rPr lang="en-US" dirty="0"/>
              <a:t>Operations – 12%</a:t>
            </a:r>
          </a:p>
          <a:p>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55" y="79966"/>
            <a:ext cx="2531724" cy="842554"/>
          </a:xfrm>
          <a:prstGeom prst="rect">
            <a:avLst/>
          </a:prstGeom>
        </p:spPr>
      </p:pic>
    </p:spTree>
    <p:extLst>
      <p:ext uri="{BB962C8B-B14F-4D97-AF65-F5344CB8AC3E}">
        <p14:creationId xmlns:p14="http://schemas.microsoft.com/office/powerpoint/2010/main" val="171024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r"/>
            <a:r>
              <a:rPr lang="en-US" sz="4000" b="1" dirty="0"/>
              <a:t>FAST Families Drive Success</a:t>
            </a:r>
          </a:p>
        </p:txBody>
      </p:sp>
      <p:sp>
        <p:nvSpPr>
          <p:cNvPr id="3" name="Text Placeholder 2"/>
          <p:cNvSpPr>
            <a:spLocks noGrp="1"/>
          </p:cNvSpPr>
          <p:nvPr>
            <p:ph idx="1"/>
          </p:nvPr>
        </p:nvSpPr>
        <p:spPr>
          <a:xfrm>
            <a:off x="103208" y="1690688"/>
            <a:ext cx="7362463" cy="4351338"/>
          </a:xfrm>
        </p:spPr>
        <p:txBody>
          <a:bodyPr/>
          <a:lstStyle/>
          <a:p>
            <a:r>
              <a:rPr lang="en-US" dirty="0"/>
              <a:t>Meet Support Critical to Hosting Meets</a:t>
            </a:r>
          </a:p>
          <a:p>
            <a:r>
              <a:rPr lang="en-US" dirty="0"/>
              <a:t>Hosting Meets = Lower Member Dues</a:t>
            </a:r>
          </a:p>
          <a:p>
            <a:r>
              <a:rPr lang="en-US" dirty="0"/>
              <a:t>Lower Member Dues = Savings to FAST Families</a:t>
            </a:r>
          </a:p>
          <a:p>
            <a:r>
              <a:rPr lang="en-US" dirty="0"/>
              <a:t>Savings for Families = Ability to stay Committed</a:t>
            </a:r>
          </a:p>
          <a:p>
            <a:r>
              <a:rPr lang="en-US" dirty="0"/>
              <a:t>Commitment = World Class Swim Club</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55" y="79966"/>
            <a:ext cx="2531724" cy="842554"/>
          </a:xfrm>
          <a:prstGeom prst="rect">
            <a:avLst/>
          </a:prstGeom>
        </p:spPr>
      </p:pic>
      <p:graphicFrame>
        <p:nvGraphicFramePr>
          <p:cNvPr id="2" name="Diagram 1"/>
          <p:cNvGraphicFramePr/>
          <p:nvPr/>
        </p:nvGraphicFramePr>
        <p:xfrm>
          <a:off x="7119075" y="1553043"/>
          <a:ext cx="4907023" cy="5467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8610561" y="3065121"/>
            <a:ext cx="1924050" cy="1943100"/>
          </a:xfrm>
          <a:prstGeom prst="rect">
            <a:avLst/>
          </a:prstGeom>
        </p:spPr>
      </p:pic>
    </p:spTree>
    <p:extLst>
      <p:ext uri="{BB962C8B-B14F-4D97-AF65-F5344CB8AC3E}">
        <p14:creationId xmlns:p14="http://schemas.microsoft.com/office/powerpoint/2010/main" val="137052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976531" cy="624106"/>
          </a:xfrm>
        </p:spPr>
        <p:txBody>
          <a:bodyPr>
            <a:noAutofit/>
          </a:bodyPr>
          <a:lstStyle/>
          <a:p>
            <a:pPr algn="ctr"/>
            <a:r>
              <a:rPr lang="en-US" sz="3600" b="1" dirty="0">
                <a:solidFill>
                  <a:srgbClr val="FF0000"/>
                </a:solidFill>
              </a:rPr>
              <a:t>FAST Family Event Support Requirements</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257175" y="903476"/>
            <a:ext cx="10596355" cy="5800641"/>
          </a:xfrm>
        </p:spPr>
        <p:txBody>
          <a:bodyPr>
            <a:normAutofit/>
          </a:bodyPr>
          <a:lstStyle/>
          <a:p>
            <a:pPr algn="l"/>
            <a:r>
              <a:rPr lang="en-US" sz="2400" b="0" i="0" dirty="0">
                <a:effectLst/>
                <a:latin typeface="arial" panose="020B0604020202020204" pitchFamily="34" charset="0"/>
              </a:rPr>
              <a:t>FAST is known for hosting high-quality competitions. Teams travel to our popular FAST-hosted meets from all over the Midwest. </a:t>
            </a:r>
            <a:r>
              <a:rPr lang="en-US" sz="2400" b="1" i="0" dirty="0">
                <a:effectLst/>
                <a:latin typeface="arial" panose="020B0604020202020204" pitchFamily="34" charset="0"/>
              </a:rPr>
              <a:t>The biggest benefit of hosting these meets is they provide our athletes with high-quality competition, while reducing the training dues paid by FAST families and minimizing travel expenses for our families.</a:t>
            </a:r>
            <a:endParaRPr lang="en-US" sz="2400" b="0" i="0" dirty="0">
              <a:effectLst/>
              <a:latin typeface="Lato" panose="020F0502020204030203" pitchFamily="34" charset="0"/>
            </a:endParaRPr>
          </a:p>
          <a:p>
            <a:r>
              <a:rPr lang="en-US" sz="2400" b="1" dirty="0">
                <a:latin typeface="arial" panose="020B0604020202020204" pitchFamily="34" charset="0"/>
              </a:rPr>
              <a:t>Families must provide event support regardless of whether or not their swimmer(s) are participating in the FAST-hosted meet.</a:t>
            </a:r>
          </a:p>
          <a:p>
            <a:r>
              <a:rPr lang="en-US" sz="2400" dirty="0">
                <a:latin typeface="arial" panose="020B0604020202020204" pitchFamily="34" charset="0"/>
              </a:rPr>
              <a:t>Event Support can be performed by Parents, Siblings (depending on age/shift), Grandparents, Neighbors, Friends…</a:t>
            </a:r>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54967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976531" cy="624106"/>
          </a:xfrm>
        </p:spPr>
        <p:txBody>
          <a:bodyPr>
            <a:noAutofit/>
          </a:bodyPr>
          <a:lstStyle/>
          <a:p>
            <a:pPr algn="ctr"/>
            <a:r>
              <a:rPr lang="en-US" sz="3600" b="1" dirty="0">
                <a:solidFill>
                  <a:srgbClr val="FF0000"/>
                </a:solidFill>
              </a:rPr>
              <a:t>FAST Family Event Support Requirements</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257175" y="903476"/>
            <a:ext cx="10596355" cy="5800641"/>
          </a:xfrm>
        </p:spPr>
        <p:txBody>
          <a:bodyPr>
            <a:normAutofit lnSpcReduction="10000"/>
          </a:bodyPr>
          <a:lstStyle/>
          <a:p>
            <a:pPr marL="0" indent="0" algn="l">
              <a:buNone/>
            </a:pPr>
            <a:r>
              <a:rPr lang="en-US" sz="2400" b="0" i="0" dirty="0">
                <a:effectLst/>
                <a:latin typeface="arial" panose="020B0604020202020204" pitchFamily="34" charset="0"/>
              </a:rPr>
              <a:t>Event Support Requirements</a:t>
            </a:r>
          </a:p>
          <a:p>
            <a:pPr algn="l"/>
            <a:r>
              <a:rPr lang="en-US" sz="2400" dirty="0">
                <a:latin typeface="arial" panose="020B0604020202020204" pitchFamily="34" charset="0"/>
              </a:rPr>
              <a:t>Historically, TC1, TC2 &amp; TC3 (Tiger Cubs) required 2 Event Support Sessions. All other training groups required 3 Event Support Sessions.</a:t>
            </a:r>
          </a:p>
          <a:p>
            <a:pPr algn="l"/>
            <a:r>
              <a:rPr lang="en-US" sz="2400" b="0" i="0" dirty="0">
                <a:effectLst/>
                <a:latin typeface="arial" panose="020B0604020202020204" pitchFamily="34" charset="0"/>
              </a:rPr>
              <a:t>This year:</a:t>
            </a:r>
          </a:p>
          <a:p>
            <a:pPr lvl="1"/>
            <a:r>
              <a:rPr lang="en-US" sz="2000" dirty="0">
                <a:latin typeface="arial" panose="020B0604020202020204" pitchFamily="34" charset="0"/>
              </a:rPr>
              <a:t>Monster Splash – All training groups 2 Sessions</a:t>
            </a:r>
          </a:p>
          <a:p>
            <a:pPr lvl="1"/>
            <a:r>
              <a:rPr lang="en-US" sz="2000" b="0" i="0" dirty="0">
                <a:effectLst/>
                <a:latin typeface="arial" panose="020B0604020202020204" pitchFamily="34" charset="0"/>
              </a:rPr>
              <a:t>Santa Claus Classic – Tiger Cubs 3 Sessions, all other training groups 4 Sessions</a:t>
            </a:r>
          </a:p>
          <a:p>
            <a:pPr lvl="1"/>
            <a:r>
              <a:rPr lang="en-US" sz="2000" b="0" i="0" dirty="0" err="1">
                <a:effectLst/>
                <a:latin typeface="arial" panose="020B0604020202020204" pitchFamily="34" charset="0"/>
              </a:rPr>
              <a:t>Mudsock</a:t>
            </a:r>
            <a:r>
              <a:rPr lang="en-US" sz="2000" b="0" i="0" dirty="0">
                <a:effectLst/>
                <a:latin typeface="arial" panose="020B0604020202020204" pitchFamily="34" charset="0"/>
              </a:rPr>
              <a:t> Meet – Tiger Cubs 3 Sessions, all other training groups 4 Sessions</a:t>
            </a:r>
          </a:p>
          <a:p>
            <a:pPr lvl="1"/>
            <a:r>
              <a:rPr lang="en-US" sz="2000" dirty="0">
                <a:latin typeface="arial" panose="020B0604020202020204" pitchFamily="34" charset="0"/>
              </a:rPr>
              <a:t>FAST 500 – All training groups 2 Sessions</a:t>
            </a:r>
          </a:p>
          <a:p>
            <a:pPr lvl="1"/>
            <a:r>
              <a:rPr lang="en-US" sz="2000" b="0" i="0" dirty="0">
                <a:effectLst/>
                <a:latin typeface="arial" panose="020B0604020202020204" pitchFamily="34" charset="0"/>
              </a:rPr>
              <a:t>Summer Jam - Tiger Cubs 3 Sessions, all other training groups 4 Sessions</a:t>
            </a:r>
          </a:p>
          <a:p>
            <a:r>
              <a:rPr lang="en-US" sz="2400" dirty="0">
                <a:latin typeface="Lato" panose="020F0502020204030203" pitchFamily="34" charset="0"/>
              </a:rPr>
              <a:t>Last year had more meets, Tiger Cubs worked 12-14 shifts and rest worked 18-21 shifts. This year Tiger Cubs will work 13 shifts and rest will work 16 shifts.</a:t>
            </a:r>
          </a:p>
          <a:p>
            <a:r>
              <a:rPr lang="en-US" sz="2400" dirty="0">
                <a:latin typeface="Lato" panose="020F0502020204030203" pitchFamily="34" charset="0"/>
              </a:rPr>
              <a:t>Needed more support at the larger meets</a:t>
            </a:r>
          </a:p>
          <a:p>
            <a:pPr lvl="1"/>
            <a:r>
              <a:rPr lang="en-US" sz="2000" dirty="0">
                <a:latin typeface="Lato" panose="020F0502020204030203" pitchFamily="34" charset="0"/>
              </a:rPr>
              <a:t>Needed 579 shifts at last year </a:t>
            </a:r>
            <a:r>
              <a:rPr lang="en-US" sz="2000" dirty="0" err="1">
                <a:latin typeface="Lato" panose="020F0502020204030203" pitchFamily="34" charset="0"/>
              </a:rPr>
              <a:t>Mudsock</a:t>
            </a:r>
            <a:r>
              <a:rPr lang="en-US" sz="2000" dirty="0">
                <a:latin typeface="Lato" panose="020F0502020204030203" pitchFamily="34" charset="0"/>
              </a:rPr>
              <a:t> and 383 shifts were worked. 20 Families worked an extra 42 shifts.</a:t>
            </a:r>
          </a:p>
          <a:p>
            <a:r>
              <a:rPr lang="en-US" sz="2400" dirty="0">
                <a:latin typeface="Lato" panose="020F0502020204030203" pitchFamily="34" charset="0"/>
              </a:rPr>
              <a:t>Will evaluate at each meet</a:t>
            </a:r>
            <a:endParaRPr lang="en-US" sz="2400" dirty="0">
              <a:latin typeface="arial" panose="020B0604020202020204" pitchFamily="34" charset="0"/>
            </a:endParaRPr>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227702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3347" y="279370"/>
            <a:ext cx="8976531" cy="624106"/>
          </a:xfrm>
        </p:spPr>
        <p:txBody>
          <a:bodyPr>
            <a:noAutofit/>
          </a:bodyPr>
          <a:lstStyle/>
          <a:p>
            <a:pPr algn="ctr"/>
            <a:r>
              <a:rPr lang="en-US" sz="3600" b="1" dirty="0">
                <a:solidFill>
                  <a:srgbClr val="FF0000"/>
                </a:solidFill>
              </a:rPr>
              <a:t>FAST Family Event Support Requirements</a:t>
            </a:r>
          </a:p>
        </p:txBody>
      </p:sp>
      <p:pic>
        <p:nvPicPr>
          <p:cNvPr id="10" name="Picture 9"/>
          <p:cNvPicPr>
            <a:picLocks noChangeAspect="1"/>
          </p:cNvPicPr>
          <p:nvPr/>
        </p:nvPicPr>
        <p:blipFill>
          <a:blip r:embed="rId2"/>
          <a:stretch>
            <a:fillRect/>
          </a:stretch>
        </p:blipFill>
        <p:spPr>
          <a:xfrm>
            <a:off x="9868976" y="5769735"/>
            <a:ext cx="2190476" cy="1074436"/>
          </a:xfrm>
          <a:prstGeom prst="rect">
            <a:avLst/>
          </a:prstGeom>
        </p:spPr>
      </p:pic>
      <p:sp>
        <p:nvSpPr>
          <p:cNvPr id="6" name="Content Placeholder 5"/>
          <p:cNvSpPr>
            <a:spLocks noGrp="1"/>
          </p:cNvSpPr>
          <p:nvPr>
            <p:ph sz="half" idx="1"/>
          </p:nvPr>
        </p:nvSpPr>
        <p:spPr>
          <a:xfrm>
            <a:off x="257175" y="903476"/>
            <a:ext cx="10596355" cy="5800641"/>
          </a:xfrm>
        </p:spPr>
        <p:txBody>
          <a:bodyPr>
            <a:normAutofit/>
          </a:bodyPr>
          <a:lstStyle/>
          <a:p>
            <a:pPr marL="635" algn="l"/>
            <a:r>
              <a:rPr lang="en-US" sz="2000" b="0" i="0" dirty="0">
                <a:effectLst/>
                <a:latin typeface="arial" panose="020B0604020202020204" pitchFamily="34" charset="0"/>
              </a:rPr>
              <a:t>Prior to each meet, our Event Support Coordinator will send an email to announce that the sign up is open. Please prioritize these emails, as they will provide details about the meet, as well as the support specifics. If there is a change in the Event Support Requirement, the Event Support Coordinator will notify team families.</a:t>
            </a:r>
            <a:endParaRPr lang="en-US" sz="2000" b="0" i="0" dirty="0">
              <a:effectLst/>
              <a:latin typeface="Lato" panose="020F0502020204030203" pitchFamily="34" charset="0"/>
            </a:endParaRPr>
          </a:p>
          <a:p>
            <a:pPr marL="635" algn="l"/>
            <a:r>
              <a:rPr lang="en-US" sz="2000" b="0" i="0" dirty="0">
                <a:effectLst/>
                <a:latin typeface="arial" panose="020B0604020202020204" pitchFamily="34" charset="0"/>
              </a:rPr>
              <a:t>Families are strongly encouraged to work the sessions. If a family does choose to “Unavailable to Work" for a meet before the sign-up window closes, a $25 per session fee will be charged to their account. After 3 “Unavailable to Work” per year (September - August), the cost increases to $50 per session. </a:t>
            </a:r>
            <a:r>
              <a:rPr lang="en-US" sz="2000" b="1" i="0" dirty="0">
                <a:effectLst/>
                <a:latin typeface="arial" panose="020B0604020202020204" pitchFamily="34" charset="0"/>
              </a:rPr>
              <a:t>After 6 </a:t>
            </a:r>
            <a:r>
              <a:rPr lang="en-US" sz="2000" b="1" i="0" dirty="0" err="1">
                <a:effectLst/>
                <a:latin typeface="arial" panose="020B0604020202020204" pitchFamily="34" charset="0"/>
              </a:rPr>
              <a:t>Unavailables</a:t>
            </a:r>
            <a:r>
              <a:rPr lang="en-US" sz="2000" b="1" i="0" dirty="0">
                <a:effectLst/>
                <a:latin typeface="arial" panose="020B0604020202020204" pitchFamily="34" charset="0"/>
              </a:rPr>
              <a:t> per year, the cost increases to $75 per session.</a:t>
            </a:r>
            <a:endParaRPr lang="en-US" sz="2000" b="1" i="0" dirty="0">
              <a:effectLst/>
              <a:latin typeface="Lato" panose="020F0502020204030203" pitchFamily="34" charset="0"/>
            </a:endParaRPr>
          </a:p>
          <a:p>
            <a:pPr marL="635" algn="l"/>
            <a:r>
              <a:rPr lang="en-US" sz="2000" b="0" i="0" dirty="0">
                <a:effectLst/>
                <a:latin typeface="arial" panose="020B0604020202020204" pitchFamily="34" charset="0"/>
              </a:rPr>
              <a:t>Those who do not sign up, mark “Unavailable to Work”, or show up for their event support shifts are automatically assessed a financial penalty of $75 per session. This ensures that FAST can provide adequate staffing at our hosted meets, achieve our budget goals, and keep families' dues low.</a:t>
            </a:r>
            <a:endParaRPr lang="en-US" sz="2000" b="0" i="0" dirty="0">
              <a:effectLst/>
              <a:latin typeface="Lato" panose="020F0502020204030203" pitchFamily="34" charset="0"/>
            </a:endParaRPr>
          </a:p>
          <a:p>
            <a:pPr marL="635" algn="l"/>
            <a:r>
              <a:rPr lang="en-US" sz="2000" b="0" i="0" dirty="0">
                <a:effectLst/>
                <a:latin typeface="arial" panose="020B0604020202020204" pitchFamily="34" charset="0"/>
              </a:rPr>
              <a:t>If the athlete is participating in a higher-level event, such as TYR Pro or Winter Nationals, that conflicts with a FAST-hosted meet, the “Unavailable to Work" fee will be waived for the family. If the athlete ends up swimming in part, but not all, of the FAST-hosted meet, the event support obligation will be in force. </a:t>
            </a:r>
            <a:endParaRPr lang="en-US" sz="2000" b="0" i="0" dirty="0">
              <a:effectLst/>
              <a:latin typeface="Lato" panose="020F0502020204030203" pitchFamily="34" charset="0"/>
            </a:endParaRPr>
          </a:p>
          <a:p>
            <a:pPr marL="457200" lvl="1" indent="0">
              <a:buNone/>
            </a:pPr>
            <a:endParaRPr lang="en-US" sz="2000" dirty="0"/>
          </a:p>
        </p:txBody>
      </p:sp>
      <p:pic>
        <p:nvPicPr>
          <p:cNvPr id="8" name="Picture 7">
            <a:extLst>
              <a:ext uri="{FF2B5EF4-FFF2-40B4-BE49-F238E27FC236}">
                <a16:creationId xmlns:a16="http://schemas.microsoft.com/office/drawing/2014/main" id="{4D7FBD82-D5DF-E54D-8335-230E511FE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Tree>
    <p:extLst>
      <p:ext uri="{BB962C8B-B14F-4D97-AF65-F5344CB8AC3E}">
        <p14:creationId xmlns:p14="http://schemas.microsoft.com/office/powerpoint/2010/main" val="33481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89308" y="319037"/>
            <a:ext cx="6977796" cy="650790"/>
          </a:xfrm>
        </p:spPr>
        <p:txBody>
          <a:bodyPr>
            <a:noAutofit/>
          </a:bodyPr>
          <a:lstStyle/>
          <a:p>
            <a:pPr algn="ctr"/>
            <a:r>
              <a:rPr lang="en-US" sz="4800" b="1" u="sng" dirty="0"/>
              <a:t>2024/2025 Board Elections</a:t>
            </a:r>
          </a:p>
        </p:txBody>
      </p:sp>
      <p:pic>
        <p:nvPicPr>
          <p:cNvPr id="10" name="Picture 9"/>
          <p:cNvPicPr>
            <a:picLocks noChangeAspect="1"/>
          </p:cNvPicPr>
          <p:nvPr/>
        </p:nvPicPr>
        <p:blipFill>
          <a:blip r:embed="rId2"/>
          <a:stretch>
            <a:fillRect/>
          </a:stretch>
        </p:blipFill>
        <p:spPr>
          <a:xfrm>
            <a:off x="9596092" y="5621997"/>
            <a:ext cx="2493659" cy="1223148"/>
          </a:xfrm>
          <a:prstGeom prst="rect">
            <a:avLst/>
          </a:prstGeom>
        </p:spPr>
      </p:pic>
      <p:sp>
        <p:nvSpPr>
          <p:cNvPr id="8" name="TextBox 7"/>
          <p:cNvSpPr txBox="1"/>
          <p:nvPr/>
        </p:nvSpPr>
        <p:spPr>
          <a:xfrm>
            <a:off x="0" y="1060224"/>
            <a:ext cx="12192000" cy="400110"/>
          </a:xfrm>
          <a:prstGeom prst="rect">
            <a:avLst/>
          </a:prstGeom>
          <a:noFill/>
        </p:spPr>
        <p:txBody>
          <a:bodyPr wrap="square" rtlCol="0">
            <a:spAutoFit/>
          </a:bodyPr>
          <a:lstStyle/>
          <a:p>
            <a:pPr algn="ctr"/>
            <a:r>
              <a:rPr lang="en-US" sz="2000" dirty="0"/>
              <a:t>2 Positions are up for Election</a:t>
            </a:r>
          </a:p>
        </p:txBody>
      </p:sp>
      <p:sp>
        <p:nvSpPr>
          <p:cNvPr id="19" name="TextBox 18"/>
          <p:cNvSpPr txBox="1"/>
          <p:nvPr/>
        </p:nvSpPr>
        <p:spPr>
          <a:xfrm>
            <a:off x="1904172" y="3982824"/>
            <a:ext cx="1983235" cy="954107"/>
          </a:xfrm>
          <a:prstGeom prst="rect">
            <a:avLst/>
          </a:prstGeom>
          <a:noFill/>
        </p:spPr>
        <p:txBody>
          <a:bodyPr wrap="none" rtlCol="0">
            <a:spAutoFit/>
          </a:bodyPr>
          <a:lstStyle/>
          <a:p>
            <a:r>
              <a:rPr lang="en-US" sz="2800" dirty="0"/>
              <a:t>Michael </a:t>
            </a:r>
          </a:p>
          <a:p>
            <a:r>
              <a:rPr lang="en-US" sz="2800" dirty="0"/>
              <a:t>Schumacher</a:t>
            </a:r>
          </a:p>
        </p:txBody>
      </p:sp>
      <p:sp>
        <p:nvSpPr>
          <p:cNvPr id="20" name="TextBox 19"/>
          <p:cNvSpPr txBox="1"/>
          <p:nvPr/>
        </p:nvSpPr>
        <p:spPr>
          <a:xfrm>
            <a:off x="1904172" y="2150446"/>
            <a:ext cx="971484" cy="954107"/>
          </a:xfrm>
          <a:prstGeom prst="rect">
            <a:avLst/>
          </a:prstGeom>
          <a:noFill/>
        </p:spPr>
        <p:txBody>
          <a:bodyPr wrap="none" rtlCol="0">
            <a:spAutoFit/>
          </a:bodyPr>
          <a:lstStyle/>
          <a:p>
            <a:r>
              <a:rPr lang="en-US" sz="2800" dirty="0"/>
              <a:t>Tyler </a:t>
            </a:r>
          </a:p>
          <a:p>
            <a:r>
              <a:rPr lang="en-US" sz="2800" dirty="0"/>
              <a:t>Wolf</a:t>
            </a:r>
          </a:p>
        </p:txBody>
      </p:sp>
      <p:sp>
        <p:nvSpPr>
          <p:cNvPr id="22" name="TextBox 21"/>
          <p:cNvSpPr txBox="1"/>
          <p:nvPr/>
        </p:nvSpPr>
        <p:spPr>
          <a:xfrm>
            <a:off x="6018175" y="4076034"/>
            <a:ext cx="1481496" cy="954107"/>
          </a:xfrm>
          <a:prstGeom prst="rect">
            <a:avLst/>
          </a:prstGeom>
          <a:noFill/>
        </p:spPr>
        <p:txBody>
          <a:bodyPr wrap="none" rtlCol="0">
            <a:spAutoFit/>
          </a:bodyPr>
          <a:lstStyle/>
          <a:p>
            <a:r>
              <a:rPr lang="en-US" sz="2800" dirty="0"/>
              <a:t>Garrett</a:t>
            </a:r>
          </a:p>
          <a:p>
            <a:r>
              <a:rPr lang="en-US" sz="2800" dirty="0"/>
              <a:t>Cockrum</a:t>
            </a:r>
          </a:p>
        </p:txBody>
      </p:sp>
      <p:sp>
        <p:nvSpPr>
          <p:cNvPr id="5" name="TextBox 4"/>
          <p:cNvSpPr txBox="1"/>
          <p:nvPr/>
        </p:nvSpPr>
        <p:spPr>
          <a:xfrm>
            <a:off x="584337" y="1410994"/>
            <a:ext cx="3037691" cy="369332"/>
          </a:xfrm>
          <a:prstGeom prst="rect">
            <a:avLst/>
          </a:prstGeom>
          <a:noFill/>
        </p:spPr>
        <p:txBody>
          <a:bodyPr wrap="none" rtlCol="0">
            <a:spAutoFit/>
          </a:bodyPr>
          <a:lstStyle/>
          <a:p>
            <a:r>
              <a:rPr lang="en-US" i="1" u="sng" dirty="0"/>
              <a:t>Current / Remaining Members</a:t>
            </a:r>
          </a:p>
        </p:txBody>
      </p:sp>
      <p:pic>
        <p:nvPicPr>
          <p:cNvPr id="28" name="Picture 27">
            <a:extLst>
              <a:ext uri="{FF2B5EF4-FFF2-40B4-BE49-F238E27FC236}">
                <a16:creationId xmlns:a16="http://schemas.microsoft.com/office/drawing/2014/main" id="{79614FF4-3E81-0E4C-9AA8-82CBC5DF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
        <p:nvSpPr>
          <p:cNvPr id="29" name="TextBox 28">
            <a:extLst>
              <a:ext uri="{FF2B5EF4-FFF2-40B4-BE49-F238E27FC236}">
                <a16:creationId xmlns:a16="http://schemas.microsoft.com/office/drawing/2014/main" id="{982666BB-B1EC-8647-8717-E577F411FD00}"/>
              </a:ext>
            </a:extLst>
          </p:cNvPr>
          <p:cNvSpPr txBox="1"/>
          <p:nvPr/>
        </p:nvSpPr>
        <p:spPr>
          <a:xfrm>
            <a:off x="6018175" y="5115650"/>
            <a:ext cx="1767542" cy="276999"/>
          </a:xfrm>
          <a:prstGeom prst="rect">
            <a:avLst/>
          </a:prstGeom>
          <a:noFill/>
        </p:spPr>
        <p:txBody>
          <a:bodyPr wrap="square" rtlCol="0">
            <a:spAutoFit/>
          </a:bodyPr>
          <a:lstStyle/>
          <a:p>
            <a:r>
              <a:rPr lang="en-US" sz="1200" i="1" dirty="0"/>
              <a:t>Tigers 3 &amp; Tiger Cubs 2</a:t>
            </a:r>
          </a:p>
        </p:txBody>
      </p:sp>
      <p:sp>
        <p:nvSpPr>
          <p:cNvPr id="25" name="TextBox 24">
            <a:extLst>
              <a:ext uri="{FF2B5EF4-FFF2-40B4-BE49-F238E27FC236}">
                <a16:creationId xmlns:a16="http://schemas.microsoft.com/office/drawing/2014/main" id="{8E6F394F-5E5B-8443-96E9-BAB730402202}"/>
              </a:ext>
            </a:extLst>
          </p:cNvPr>
          <p:cNvSpPr txBox="1"/>
          <p:nvPr/>
        </p:nvSpPr>
        <p:spPr>
          <a:xfrm>
            <a:off x="972495" y="1799831"/>
            <a:ext cx="1981805" cy="338554"/>
          </a:xfrm>
          <a:prstGeom prst="rect">
            <a:avLst/>
          </a:prstGeom>
          <a:noFill/>
        </p:spPr>
        <p:txBody>
          <a:bodyPr wrap="square" rtlCol="0">
            <a:spAutoFit/>
          </a:bodyPr>
          <a:lstStyle/>
          <a:p>
            <a:r>
              <a:rPr lang="en-US" sz="1600" i="1" dirty="0"/>
              <a:t>Term expiring 2024</a:t>
            </a:r>
          </a:p>
        </p:txBody>
      </p:sp>
      <p:sp>
        <p:nvSpPr>
          <p:cNvPr id="26" name="TextBox 25">
            <a:extLst>
              <a:ext uri="{FF2B5EF4-FFF2-40B4-BE49-F238E27FC236}">
                <a16:creationId xmlns:a16="http://schemas.microsoft.com/office/drawing/2014/main" id="{B633C890-4899-2944-99DB-5CC1B0686243}"/>
              </a:ext>
            </a:extLst>
          </p:cNvPr>
          <p:cNvSpPr txBox="1"/>
          <p:nvPr/>
        </p:nvSpPr>
        <p:spPr>
          <a:xfrm>
            <a:off x="1904172" y="3187336"/>
            <a:ext cx="2100255" cy="461665"/>
          </a:xfrm>
          <a:prstGeom prst="rect">
            <a:avLst/>
          </a:prstGeom>
          <a:noFill/>
        </p:spPr>
        <p:txBody>
          <a:bodyPr wrap="square" rtlCol="0">
            <a:spAutoFit/>
          </a:bodyPr>
          <a:lstStyle/>
          <a:p>
            <a:r>
              <a:rPr lang="en-US" sz="1200" i="1" dirty="0"/>
              <a:t>National &amp; Tigers Pride training groups</a:t>
            </a:r>
          </a:p>
        </p:txBody>
      </p:sp>
      <p:sp>
        <p:nvSpPr>
          <p:cNvPr id="31" name="TextBox 30">
            <a:extLst>
              <a:ext uri="{FF2B5EF4-FFF2-40B4-BE49-F238E27FC236}">
                <a16:creationId xmlns:a16="http://schemas.microsoft.com/office/drawing/2014/main" id="{13B6D556-82C9-EF48-9074-3C98105552F6}"/>
              </a:ext>
            </a:extLst>
          </p:cNvPr>
          <p:cNvSpPr txBox="1"/>
          <p:nvPr/>
        </p:nvSpPr>
        <p:spPr>
          <a:xfrm>
            <a:off x="4359790" y="1803106"/>
            <a:ext cx="1981805" cy="338554"/>
          </a:xfrm>
          <a:prstGeom prst="rect">
            <a:avLst/>
          </a:prstGeom>
          <a:noFill/>
        </p:spPr>
        <p:txBody>
          <a:bodyPr wrap="square" rtlCol="0">
            <a:spAutoFit/>
          </a:bodyPr>
          <a:lstStyle/>
          <a:p>
            <a:r>
              <a:rPr lang="en-US" sz="1600" i="1" dirty="0"/>
              <a:t>Term expiring 2025</a:t>
            </a:r>
          </a:p>
        </p:txBody>
      </p:sp>
      <p:sp>
        <p:nvSpPr>
          <p:cNvPr id="32" name="TextBox 31">
            <a:extLst>
              <a:ext uri="{FF2B5EF4-FFF2-40B4-BE49-F238E27FC236}">
                <a16:creationId xmlns:a16="http://schemas.microsoft.com/office/drawing/2014/main" id="{9332E07A-C1F5-664A-96A5-F98572116417}"/>
              </a:ext>
            </a:extLst>
          </p:cNvPr>
          <p:cNvSpPr txBox="1"/>
          <p:nvPr/>
        </p:nvSpPr>
        <p:spPr>
          <a:xfrm>
            <a:off x="1908166" y="5170007"/>
            <a:ext cx="2679394" cy="276999"/>
          </a:xfrm>
          <a:prstGeom prst="rect">
            <a:avLst/>
          </a:prstGeom>
          <a:noFill/>
        </p:spPr>
        <p:txBody>
          <a:bodyPr wrap="square" rtlCol="0">
            <a:spAutoFit/>
          </a:bodyPr>
          <a:lstStyle/>
          <a:p>
            <a:r>
              <a:rPr lang="en-US" sz="1200" i="1" dirty="0"/>
              <a:t>National training group</a:t>
            </a:r>
          </a:p>
        </p:txBody>
      </p:sp>
      <p:sp>
        <p:nvSpPr>
          <p:cNvPr id="23" name="TextBox 22">
            <a:extLst>
              <a:ext uri="{FF2B5EF4-FFF2-40B4-BE49-F238E27FC236}">
                <a16:creationId xmlns:a16="http://schemas.microsoft.com/office/drawing/2014/main" id="{975B4C08-7F0E-8643-8513-6BD14A9B54DD}"/>
              </a:ext>
            </a:extLst>
          </p:cNvPr>
          <p:cNvSpPr txBox="1"/>
          <p:nvPr/>
        </p:nvSpPr>
        <p:spPr>
          <a:xfrm>
            <a:off x="4404715" y="5641705"/>
            <a:ext cx="1955856" cy="523220"/>
          </a:xfrm>
          <a:prstGeom prst="rect">
            <a:avLst/>
          </a:prstGeom>
          <a:noFill/>
        </p:spPr>
        <p:txBody>
          <a:bodyPr wrap="none" rtlCol="0">
            <a:spAutoFit/>
          </a:bodyPr>
          <a:lstStyle/>
          <a:p>
            <a:r>
              <a:rPr lang="en-US" sz="2800" dirty="0"/>
              <a:t>Heather Lee</a:t>
            </a:r>
          </a:p>
        </p:txBody>
      </p:sp>
      <p:sp>
        <p:nvSpPr>
          <p:cNvPr id="27" name="TextBox 26">
            <a:extLst>
              <a:ext uri="{FF2B5EF4-FFF2-40B4-BE49-F238E27FC236}">
                <a16:creationId xmlns:a16="http://schemas.microsoft.com/office/drawing/2014/main" id="{2D8AA3B3-1780-1F42-8BBB-807D3E49E819}"/>
              </a:ext>
            </a:extLst>
          </p:cNvPr>
          <p:cNvSpPr txBox="1"/>
          <p:nvPr/>
        </p:nvSpPr>
        <p:spPr>
          <a:xfrm>
            <a:off x="4404715" y="6104469"/>
            <a:ext cx="2679394" cy="276999"/>
          </a:xfrm>
          <a:prstGeom prst="rect">
            <a:avLst/>
          </a:prstGeom>
          <a:noFill/>
        </p:spPr>
        <p:txBody>
          <a:bodyPr wrap="square" rtlCol="0">
            <a:spAutoFit/>
          </a:bodyPr>
          <a:lstStyle/>
          <a:p>
            <a:r>
              <a:rPr lang="en-US" sz="1200" i="1" dirty="0"/>
              <a:t>SafeSport Coordinator</a:t>
            </a:r>
          </a:p>
        </p:txBody>
      </p:sp>
      <p:sp>
        <p:nvSpPr>
          <p:cNvPr id="35" name="TextBox 34">
            <a:extLst>
              <a:ext uri="{FF2B5EF4-FFF2-40B4-BE49-F238E27FC236}">
                <a16:creationId xmlns:a16="http://schemas.microsoft.com/office/drawing/2014/main" id="{284B2208-E9E2-6A4C-B8BF-8A10CA867DBF}"/>
              </a:ext>
            </a:extLst>
          </p:cNvPr>
          <p:cNvSpPr txBox="1"/>
          <p:nvPr/>
        </p:nvSpPr>
        <p:spPr>
          <a:xfrm>
            <a:off x="6018175" y="2122015"/>
            <a:ext cx="1204882" cy="954107"/>
          </a:xfrm>
          <a:prstGeom prst="rect">
            <a:avLst/>
          </a:prstGeom>
          <a:noFill/>
        </p:spPr>
        <p:txBody>
          <a:bodyPr wrap="none" rtlCol="0">
            <a:spAutoFit/>
          </a:bodyPr>
          <a:lstStyle/>
          <a:p>
            <a:r>
              <a:rPr lang="en-US" sz="2800" dirty="0"/>
              <a:t>Stacey</a:t>
            </a:r>
          </a:p>
          <a:p>
            <a:r>
              <a:rPr lang="en-US" sz="2800" dirty="0"/>
              <a:t>Harvey</a:t>
            </a:r>
          </a:p>
        </p:txBody>
      </p:sp>
      <p:sp>
        <p:nvSpPr>
          <p:cNvPr id="37" name="TextBox 36">
            <a:extLst>
              <a:ext uri="{FF2B5EF4-FFF2-40B4-BE49-F238E27FC236}">
                <a16:creationId xmlns:a16="http://schemas.microsoft.com/office/drawing/2014/main" id="{F6720B85-8AFF-314A-A70D-EEC1A4366D04}"/>
              </a:ext>
            </a:extLst>
          </p:cNvPr>
          <p:cNvSpPr txBox="1"/>
          <p:nvPr/>
        </p:nvSpPr>
        <p:spPr>
          <a:xfrm>
            <a:off x="4340347" y="6289109"/>
            <a:ext cx="3111747" cy="276999"/>
          </a:xfrm>
          <a:prstGeom prst="rect">
            <a:avLst/>
          </a:prstGeom>
          <a:noFill/>
        </p:spPr>
        <p:txBody>
          <a:bodyPr wrap="square" rtlCol="0">
            <a:spAutoFit/>
          </a:bodyPr>
          <a:lstStyle/>
          <a:p>
            <a:r>
              <a:rPr lang="en-US" sz="1200" i="1" dirty="0"/>
              <a:t> Tiger Pride and Elite training groups</a:t>
            </a:r>
          </a:p>
        </p:txBody>
      </p:sp>
      <p:pic>
        <p:nvPicPr>
          <p:cNvPr id="4" name="Picture 3">
            <a:extLst>
              <a:ext uri="{FF2B5EF4-FFF2-40B4-BE49-F238E27FC236}">
                <a16:creationId xmlns:a16="http://schemas.microsoft.com/office/drawing/2014/main" id="{E4374549-CCA0-E106-376D-516DCBC1073D}"/>
              </a:ext>
            </a:extLst>
          </p:cNvPr>
          <p:cNvPicPr>
            <a:picLocks noChangeAspect="1"/>
          </p:cNvPicPr>
          <p:nvPr/>
        </p:nvPicPr>
        <p:blipFill>
          <a:blip r:embed="rId4"/>
          <a:stretch>
            <a:fillRect/>
          </a:stretch>
        </p:blipFill>
        <p:spPr>
          <a:xfrm>
            <a:off x="414184" y="2283046"/>
            <a:ext cx="1430393" cy="1281429"/>
          </a:xfrm>
          <a:prstGeom prst="rect">
            <a:avLst/>
          </a:prstGeom>
        </p:spPr>
      </p:pic>
      <p:pic>
        <p:nvPicPr>
          <p:cNvPr id="13" name="Picture 12" descr="A picture containing person, suit, person, clothing&#10;&#10;Description automatically generated">
            <a:extLst>
              <a:ext uri="{FF2B5EF4-FFF2-40B4-BE49-F238E27FC236}">
                <a16:creationId xmlns:a16="http://schemas.microsoft.com/office/drawing/2014/main" id="{787F23D0-7EC5-F1DA-61DE-1FA3AFFCD3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84" y="2250368"/>
            <a:ext cx="1484800" cy="1302478"/>
          </a:xfrm>
          <a:prstGeom prst="rect">
            <a:avLst/>
          </a:prstGeom>
        </p:spPr>
      </p:pic>
      <p:pic>
        <p:nvPicPr>
          <p:cNvPr id="15" name="Picture 14" descr="A person and a child posing for a photo&#10;&#10;Description automatically generated with medium confidence">
            <a:extLst>
              <a:ext uri="{FF2B5EF4-FFF2-40B4-BE49-F238E27FC236}">
                <a16:creationId xmlns:a16="http://schemas.microsoft.com/office/drawing/2014/main" id="{FCC6867B-F6C6-9D2C-A0E9-62085AE238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184" y="4139100"/>
            <a:ext cx="1335788" cy="1281429"/>
          </a:xfrm>
          <a:prstGeom prst="rect">
            <a:avLst/>
          </a:prstGeom>
        </p:spPr>
      </p:pic>
      <p:pic>
        <p:nvPicPr>
          <p:cNvPr id="2050" name="Picture 2">
            <a:extLst>
              <a:ext uri="{FF2B5EF4-FFF2-40B4-BE49-F238E27FC236}">
                <a16:creationId xmlns:a16="http://schemas.microsoft.com/office/drawing/2014/main" id="{852E9201-F612-F6DB-51B1-48736C8D81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169" y="2200093"/>
            <a:ext cx="971485" cy="1545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003109-621A-F003-F3A1-9D776006B913}"/>
              </a:ext>
            </a:extLst>
          </p:cNvPr>
          <p:cNvSpPr txBox="1"/>
          <p:nvPr/>
        </p:nvSpPr>
        <p:spPr>
          <a:xfrm>
            <a:off x="6018175" y="3307824"/>
            <a:ext cx="1678765" cy="461665"/>
          </a:xfrm>
          <a:prstGeom prst="rect">
            <a:avLst/>
          </a:prstGeom>
          <a:noFill/>
        </p:spPr>
        <p:txBody>
          <a:bodyPr wrap="square" rtlCol="0">
            <a:spAutoFit/>
          </a:bodyPr>
          <a:lstStyle/>
          <a:p>
            <a:r>
              <a:rPr lang="en-US" sz="1200" i="1" dirty="0"/>
              <a:t>Elite &amp; Tigers Pride training groups</a:t>
            </a:r>
          </a:p>
        </p:txBody>
      </p:sp>
      <p:sp>
        <p:nvSpPr>
          <p:cNvPr id="16" name="TextBox 15">
            <a:extLst>
              <a:ext uri="{FF2B5EF4-FFF2-40B4-BE49-F238E27FC236}">
                <a16:creationId xmlns:a16="http://schemas.microsoft.com/office/drawing/2014/main" id="{C1032278-75EA-EFAB-9270-9CDD4CD5CE57}"/>
              </a:ext>
            </a:extLst>
          </p:cNvPr>
          <p:cNvSpPr txBox="1"/>
          <p:nvPr/>
        </p:nvSpPr>
        <p:spPr>
          <a:xfrm>
            <a:off x="10478757" y="4076034"/>
            <a:ext cx="956159" cy="954107"/>
          </a:xfrm>
          <a:prstGeom prst="rect">
            <a:avLst/>
          </a:prstGeom>
          <a:noFill/>
        </p:spPr>
        <p:txBody>
          <a:bodyPr wrap="none" rtlCol="0">
            <a:spAutoFit/>
          </a:bodyPr>
          <a:lstStyle/>
          <a:p>
            <a:r>
              <a:rPr lang="en-US" sz="2800" dirty="0"/>
              <a:t>Matt</a:t>
            </a:r>
          </a:p>
          <a:p>
            <a:r>
              <a:rPr lang="en-US" sz="2800" dirty="0"/>
              <a:t>Davis</a:t>
            </a:r>
          </a:p>
        </p:txBody>
      </p:sp>
      <p:sp>
        <p:nvSpPr>
          <p:cNvPr id="17" name="TextBox 16">
            <a:extLst>
              <a:ext uri="{FF2B5EF4-FFF2-40B4-BE49-F238E27FC236}">
                <a16:creationId xmlns:a16="http://schemas.microsoft.com/office/drawing/2014/main" id="{7F2EA625-120B-05AC-CE3B-4A6C8E686F53}"/>
              </a:ext>
            </a:extLst>
          </p:cNvPr>
          <p:cNvSpPr txBox="1"/>
          <p:nvPr/>
        </p:nvSpPr>
        <p:spPr>
          <a:xfrm>
            <a:off x="10478757" y="4968304"/>
            <a:ext cx="1401503" cy="461665"/>
          </a:xfrm>
          <a:prstGeom prst="rect">
            <a:avLst/>
          </a:prstGeom>
          <a:noFill/>
        </p:spPr>
        <p:txBody>
          <a:bodyPr wrap="square" rtlCol="0">
            <a:spAutoFit/>
          </a:bodyPr>
          <a:lstStyle/>
          <a:p>
            <a:r>
              <a:rPr lang="en-US" sz="1200" i="1" dirty="0"/>
              <a:t>Tiger Pride &amp; Tiger Stripes</a:t>
            </a:r>
          </a:p>
        </p:txBody>
      </p:sp>
      <p:sp>
        <p:nvSpPr>
          <p:cNvPr id="18" name="TextBox 17">
            <a:extLst>
              <a:ext uri="{FF2B5EF4-FFF2-40B4-BE49-F238E27FC236}">
                <a16:creationId xmlns:a16="http://schemas.microsoft.com/office/drawing/2014/main" id="{70EA1DF3-1762-92EB-9343-E62267636937}"/>
              </a:ext>
            </a:extLst>
          </p:cNvPr>
          <p:cNvSpPr txBox="1"/>
          <p:nvPr/>
        </p:nvSpPr>
        <p:spPr>
          <a:xfrm>
            <a:off x="8820372" y="1803106"/>
            <a:ext cx="1981805" cy="338554"/>
          </a:xfrm>
          <a:prstGeom prst="rect">
            <a:avLst/>
          </a:prstGeom>
          <a:noFill/>
        </p:spPr>
        <p:txBody>
          <a:bodyPr wrap="square" rtlCol="0">
            <a:spAutoFit/>
          </a:bodyPr>
          <a:lstStyle/>
          <a:p>
            <a:r>
              <a:rPr lang="en-US" sz="1600" i="1" dirty="0"/>
              <a:t>Term expiring 2026</a:t>
            </a:r>
          </a:p>
        </p:txBody>
      </p:sp>
      <p:sp>
        <p:nvSpPr>
          <p:cNvPr id="21" name="TextBox 20">
            <a:extLst>
              <a:ext uri="{FF2B5EF4-FFF2-40B4-BE49-F238E27FC236}">
                <a16:creationId xmlns:a16="http://schemas.microsoft.com/office/drawing/2014/main" id="{D65A63CF-175B-F958-846E-5F6E5674A0A7}"/>
              </a:ext>
            </a:extLst>
          </p:cNvPr>
          <p:cNvSpPr txBox="1"/>
          <p:nvPr/>
        </p:nvSpPr>
        <p:spPr>
          <a:xfrm>
            <a:off x="10478757" y="2122015"/>
            <a:ext cx="1241878" cy="954107"/>
          </a:xfrm>
          <a:prstGeom prst="rect">
            <a:avLst/>
          </a:prstGeom>
          <a:noFill/>
        </p:spPr>
        <p:txBody>
          <a:bodyPr wrap="none" rtlCol="0">
            <a:spAutoFit/>
          </a:bodyPr>
          <a:lstStyle/>
          <a:p>
            <a:r>
              <a:rPr lang="en-US" sz="2800" dirty="0"/>
              <a:t>Noel</a:t>
            </a:r>
          </a:p>
          <a:p>
            <a:r>
              <a:rPr lang="en-US" sz="2800" dirty="0"/>
              <a:t>Perkins</a:t>
            </a:r>
          </a:p>
        </p:txBody>
      </p:sp>
      <p:pic>
        <p:nvPicPr>
          <p:cNvPr id="2052" name="Picture 4">
            <a:extLst>
              <a:ext uri="{FF2B5EF4-FFF2-40B4-BE49-F238E27FC236}">
                <a16:creationId xmlns:a16="http://schemas.microsoft.com/office/drawing/2014/main" id="{492AEC9B-D291-A90A-F8EA-1FF430E190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3061" y="4122307"/>
            <a:ext cx="1633809" cy="12458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52C848-18C4-D167-96B5-918078ECB7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38638" y="2217051"/>
            <a:ext cx="1633809" cy="12458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C993FE1-F4EA-6C4C-3C01-80A305A8A1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34143" y="5514411"/>
            <a:ext cx="1706204" cy="13010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56EFFC79-EC59-BAF9-6086-2255B652BF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5169" y="4007549"/>
            <a:ext cx="1032854" cy="137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2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89308" y="319037"/>
            <a:ext cx="6977796" cy="650790"/>
          </a:xfrm>
        </p:spPr>
        <p:txBody>
          <a:bodyPr>
            <a:noAutofit/>
          </a:bodyPr>
          <a:lstStyle/>
          <a:p>
            <a:pPr algn="ctr"/>
            <a:r>
              <a:rPr lang="en-US" sz="4800" b="1" u="sng" dirty="0"/>
              <a:t>2024/2025 Board Elections</a:t>
            </a:r>
          </a:p>
        </p:txBody>
      </p:sp>
      <p:pic>
        <p:nvPicPr>
          <p:cNvPr id="10" name="Picture 9"/>
          <p:cNvPicPr>
            <a:picLocks noChangeAspect="1"/>
          </p:cNvPicPr>
          <p:nvPr/>
        </p:nvPicPr>
        <p:blipFill>
          <a:blip r:embed="rId2"/>
          <a:stretch>
            <a:fillRect/>
          </a:stretch>
        </p:blipFill>
        <p:spPr>
          <a:xfrm>
            <a:off x="9596092" y="5621997"/>
            <a:ext cx="2493659" cy="1223148"/>
          </a:xfrm>
          <a:prstGeom prst="rect">
            <a:avLst/>
          </a:prstGeom>
        </p:spPr>
      </p:pic>
      <p:sp>
        <p:nvSpPr>
          <p:cNvPr id="8" name="TextBox 7"/>
          <p:cNvSpPr txBox="1"/>
          <p:nvPr/>
        </p:nvSpPr>
        <p:spPr>
          <a:xfrm>
            <a:off x="0" y="1060224"/>
            <a:ext cx="12192000" cy="400110"/>
          </a:xfrm>
          <a:prstGeom prst="rect">
            <a:avLst/>
          </a:prstGeom>
          <a:noFill/>
        </p:spPr>
        <p:txBody>
          <a:bodyPr wrap="square" rtlCol="0">
            <a:spAutoFit/>
          </a:bodyPr>
          <a:lstStyle/>
          <a:p>
            <a:pPr algn="ctr"/>
            <a:r>
              <a:rPr lang="en-US" sz="2000" dirty="0"/>
              <a:t>2 Positions Are Open – </a:t>
            </a:r>
            <a:r>
              <a:rPr lang="en-US" sz="2000" i="1" dirty="0"/>
              <a:t>term expires 2027</a:t>
            </a:r>
            <a:endParaRPr lang="en-US" sz="2000" dirty="0"/>
          </a:p>
        </p:txBody>
      </p:sp>
      <p:sp>
        <p:nvSpPr>
          <p:cNvPr id="19" name="TextBox 18"/>
          <p:cNvSpPr txBox="1"/>
          <p:nvPr/>
        </p:nvSpPr>
        <p:spPr>
          <a:xfrm>
            <a:off x="2954019" y="4767952"/>
            <a:ext cx="1655325" cy="523220"/>
          </a:xfrm>
          <a:prstGeom prst="rect">
            <a:avLst/>
          </a:prstGeom>
          <a:noFill/>
        </p:spPr>
        <p:txBody>
          <a:bodyPr wrap="none" rtlCol="0">
            <a:spAutoFit/>
          </a:bodyPr>
          <a:lstStyle/>
          <a:p>
            <a:r>
              <a:rPr lang="en-US" sz="2800" dirty="0"/>
              <a:t>Tyler Wolf</a:t>
            </a:r>
          </a:p>
        </p:txBody>
      </p:sp>
      <p:sp>
        <p:nvSpPr>
          <p:cNvPr id="5" name="TextBox 4"/>
          <p:cNvSpPr txBox="1"/>
          <p:nvPr/>
        </p:nvSpPr>
        <p:spPr>
          <a:xfrm>
            <a:off x="584337" y="1410994"/>
            <a:ext cx="2647969" cy="369332"/>
          </a:xfrm>
          <a:prstGeom prst="rect">
            <a:avLst/>
          </a:prstGeom>
          <a:noFill/>
        </p:spPr>
        <p:txBody>
          <a:bodyPr wrap="none" rtlCol="0">
            <a:spAutoFit/>
          </a:bodyPr>
          <a:lstStyle/>
          <a:p>
            <a:r>
              <a:rPr lang="en-US" i="1" u="sng" dirty="0"/>
              <a:t>Candidates for Open Seats</a:t>
            </a:r>
          </a:p>
        </p:txBody>
      </p:sp>
      <p:pic>
        <p:nvPicPr>
          <p:cNvPr id="28" name="Picture 27">
            <a:extLst>
              <a:ext uri="{FF2B5EF4-FFF2-40B4-BE49-F238E27FC236}">
                <a16:creationId xmlns:a16="http://schemas.microsoft.com/office/drawing/2014/main" id="{79614FF4-3E81-0E4C-9AA8-82CBC5DF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7" y="153882"/>
            <a:ext cx="2077773" cy="691480"/>
          </a:xfrm>
          <a:prstGeom prst="rect">
            <a:avLst/>
          </a:prstGeom>
        </p:spPr>
      </p:pic>
      <p:sp>
        <p:nvSpPr>
          <p:cNvPr id="17" name="TextBox 16">
            <a:extLst>
              <a:ext uri="{FF2B5EF4-FFF2-40B4-BE49-F238E27FC236}">
                <a16:creationId xmlns:a16="http://schemas.microsoft.com/office/drawing/2014/main" id="{E4D8F0A6-48BF-5C4B-B394-4FCE11761ECC}"/>
              </a:ext>
            </a:extLst>
          </p:cNvPr>
          <p:cNvSpPr txBox="1"/>
          <p:nvPr/>
        </p:nvSpPr>
        <p:spPr>
          <a:xfrm>
            <a:off x="2936885" y="5308506"/>
            <a:ext cx="2865830" cy="276999"/>
          </a:xfrm>
          <a:prstGeom prst="rect">
            <a:avLst/>
          </a:prstGeom>
          <a:noFill/>
        </p:spPr>
        <p:txBody>
          <a:bodyPr wrap="square" rtlCol="0">
            <a:spAutoFit/>
          </a:bodyPr>
          <a:lstStyle/>
          <a:p>
            <a:r>
              <a:rPr lang="en-US" sz="1200" i="1" dirty="0"/>
              <a:t>National &amp; Tigers Pride training groups</a:t>
            </a:r>
          </a:p>
        </p:txBody>
      </p:sp>
      <p:sp>
        <p:nvSpPr>
          <p:cNvPr id="14" name="TextBox 13">
            <a:extLst>
              <a:ext uri="{FF2B5EF4-FFF2-40B4-BE49-F238E27FC236}">
                <a16:creationId xmlns:a16="http://schemas.microsoft.com/office/drawing/2014/main" id="{BDE4F584-ED67-687E-A709-50C1ABC9C1E3}"/>
              </a:ext>
            </a:extLst>
          </p:cNvPr>
          <p:cNvSpPr txBox="1"/>
          <p:nvPr/>
        </p:nvSpPr>
        <p:spPr>
          <a:xfrm>
            <a:off x="6251684" y="4758013"/>
            <a:ext cx="2611780" cy="523220"/>
          </a:xfrm>
          <a:prstGeom prst="rect">
            <a:avLst/>
          </a:prstGeom>
          <a:noFill/>
        </p:spPr>
        <p:txBody>
          <a:bodyPr wrap="square">
            <a:spAutoFit/>
          </a:bodyPr>
          <a:lstStyle/>
          <a:p>
            <a:r>
              <a:rPr lang="en-US" sz="2800" dirty="0"/>
              <a:t>Matt Riley</a:t>
            </a:r>
          </a:p>
        </p:txBody>
      </p:sp>
      <p:sp>
        <p:nvSpPr>
          <p:cNvPr id="21" name="TextBox 20">
            <a:extLst>
              <a:ext uri="{FF2B5EF4-FFF2-40B4-BE49-F238E27FC236}">
                <a16:creationId xmlns:a16="http://schemas.microsoft.com/office/drawing/2014/main" id="{E63A9A25-8A67-69D6-E477-C9F976FB6593}"/>
              </a:ext>
            </a:extLst>
          </p:cNvPr>
          <p:cNvSpPr txBox="1"/>
          <p:nvPr/>
        </p:nvSpPr>
        <p:spPr>
          <a:xfrm>
            <a:off x="6251684" y="5269099"/>
            <a:ext cx="1648069" cy="276999"/>
          </a:xfrm>
          <a:prstGeom prst="rect">
            <a:avLst/>
          </a:prstGeom>
          <a:noFill/>
        </p:spPr>
        <p:txBody>
          <a:bodyPr wrap="square">
            <a:spAutoFit/>
          </a:bodyPr>
          <a:lstStyle/>
          <a:p>
            <a:r>
              <a:rPr lang="en-US" sz="1200" i="1" dirty="0"/>
              <a:t>Tigers 3 training group</a:t>
            </a:r>
          </a:p>
        </p:txBody>
      </p:sp>
      <p:pic>
        <p:nvPicPr>
          <p:cNvPr id="11" name="Picture 10" descr="A person with a beard and glasses">
            <a:extLst>
              <a:ext uri="{FF2B5EF4-FFF2-40B4-BE49-F238E27FC236}">
                <a16:creationId xmlns:a16="http://schemas.microsoft.com/office/drawing/2014/main" id="{D22F3EC0-C163-9C0C-4E64-2A9A0BD44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846" y="2131096"/>
            <a:ext cx="1843624" cy="2167739"/>
          </a:xfrm>
          <a:prstGeom prst="rect">
            <a:avLst/>
          </a:prstGeom>
        </p:spPr>
      </p:pic>
      <p:pic>
        <p:nvPicPr>
          <p:cNvPr id="6" name="Picture 5" descr="A picture containing person, suit, person, clothing&#10;&#10;Description automatically generated">
            <a:extLst>
              <a:ext uri="{FF2B5EF4-FFF2-40B4-BE49-F238E27FC236}">
                <a16:creationId xmlns:a16="http://schemas.microsoft.com/office/drawing/2014/main" id="{90933AF1-3CDA-6A11-1D35-C271C37E0B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4019" y="2103914"/>
            <a:ext cx="2505748" cy="2198061"/>
          </a:xfrm>
          <a:prstGeom prst="rect">
            <a:avLst/>
          </a:prstGeom>
        </p:spPr>
      </p:pic>
    </p:spTree>
    <p:extLst>
      <p:ext uri="{BB962C8B-B14F-4D97-AF65-F5344CB8AC3E}">
        <p14:creationId xmlns:p14="http://schemas.microsoft.com/office/powerpoint/2010/main" val="21697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1677</Words>
  <Application>Microsoft Office PowerPoint</Application>
  <PresentationFormat>Widescreen</PresentationFormat>
  <Paragraphs>253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-apple-system</vt:lpstr>
      <vt:lpstr>Arial</vt:lpstr>
      <vt:lpstr>Arial</vt:lpstr>
      <vt:lpstr>Calibri</vt:lpstr>
      <vt:lpstr>Calibri Light</vt:lpstr>
      <vt:lpstr>Lato</vt:lpstr>
      <vt:lpstr>TwitterChirp</vt:lpstr>
      <vt:lpstr>Office Theme</vt:lpstr>
      <vt:lpstr>2024/2025 Updates</vt:lpstr>
      <vt:lpstr>2023/2024 Review</vt:lpstr>
      <vt:lpstr>2024-25 Budget Summary</vt:lpstr>
      <vt:lpstr>FAST Families Drive Success</vt:lpstr>
      <vt:lpstr>FAST Family Event Support Requirements</vt:lpstr>
      <vt:lpstr>FAST Family Event Support Requirements</vt:lpstr>
      <vt:lpstr>FAST Family Event Support Requirements</vt:lpstr>
      <vt:lpstr>2024/2025 Board Elections</vt:lpstr>
      <vt:lpstr>2024/2025 Board Elections</vt:lpstr>
      <vt:lpstr>FAST Swim-A-Thon 2024</vt:lpstr>
      <vt:lpstr>FAST: Proud of the Past, Excited for the Future!</vt:lpstr>
      <vt:lpstr>FAST: A Quest for Excellence!</vt:lpstr>
      <vt:lpstr>FAST Program of Excellence</vt:lpstr>
      <vt:lpstr>2024/2025 Coaching Staff</vt:lpstr>
      <vt:lpstr>2024/2025 Coaching Staff</vt:lpstr>
      <vt:lpstr>FAST Program of Excellence</vt:lpstr>
      <vt:lpstr>Culture of Performance Excellence</vt:lpstr>
      <vt:lpstr>Follow FAST Social Media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2021 Updates</dc:title>
  <dc:creator>MEGAN MYBECK (Student)</dc:creator>
  <cp:lastModifiedBy>FAST Tigers</cp:lastModifiedBy>
  <cp:revision>37</cp:revision>
  <cp:lastPrinted>2024-09-11T18:26:27Z</cp:lastPrinted>
  <dcterms:created xsi:type="dcterms:W3CDTF">2020-09-09T00:13:17Z</dcterms:created>
  <dcterms:modified xsi:type="dcterms:W3CDTF">2024-09-11T21:50:10Z</dcterms:modified>
</cp:coreProperties>
</file>